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charts/style2.xml" ContentType="application/vnd.ms-office.chartstyle+xml"/>
  <Override PartName="/ppt/charts/colors2.xml" ContentType="application/vnd.ms-office.chartcolorstyl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2" r:id="rId2"/>
    <p:sldMasterId id="2147483727" r:id="rId3"/>
    <p:sldMasterId id="2147483742" r:id="rId4"/>
    <p:sldMasterId id="2147483797" r:id="rId5"/>
  </p:sldMasterIdLst>
  <p:notesMasterIdLst>
    <p:notesMasterId r:id="rId27"/>
  </p:notesMasterIdLst>
  <p:sldIdLst>
    <p:sldId id="258" r:id="rId6"/>
    <p:sldId id="1822" r:id="rId7"/>
    <p:sldId id="1973" r:id="rId8"/>
    <p:sldId id="1974" r:id="rId9"/>
    <p:sldId id="1824" r:id="rId10"/>
    <p:sldId id="1865" r:id="rId11"/>
    <p:sldId id="947" r:id="rId12"/>
    <p:sldId id="1980" r:id="rId13"/>
    <p:sldId id="1981" r:id="rId14"/>
    <p:sldId id="1982" r:id="rId15"/>
    <p:sldId id="1983" r:id="rId16"/>
    <p:sldId id="1984" r:id="rId17"/>
    <p:sldId id="1985" r:id="rId18"/>
    <p:sldId id="1781" r:id="rId19"/>
    <p:sldId id="1855" r:id="rId20"/>
    <p:sldId id="1782" r:id="rId21"/>
    <p:sldId id="1976" r:id="rId22"/>
    <p:sldId id="1979" r:id="rId23"/>
    <p:sldId id="1978" r:id="rId24"/>
    <p:sldId id="1977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AB"/>
    <a:srgbClr val="004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4" autoAdjust="0"/>
    <p:restoredTop sz="87605" autoAdjust="0"/>
  </p:normalViewPr>
  <p:slideViewPr>
    <p:cSldViewPr snapToGrid="0" showGuides="1">
      <p:cViewPr varScale="1">
        <p:scale>
          <a:sx n="78" d="100"/>
          <a:sy n="78" d="100"/>
        </p:scale>
        <p:origin x="1608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69"/>
    </p:cViewPr>
  </p:sorter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_SPJPA_NODOS\SitesDroughtOp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_SPJPA_NODOS\SitesDroughtOp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v>System Storage Without Sites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SepStore!$A$3:$A$16</c:f>
              <c:numCache>
                <c:formatCode>General</c:formatCode>
                <c:ptCount val="14"/>
                <c:pt idx="0">
                  <c:v>1924</c:v>
                </c:pt>
                <c:pt idx="1">
                  <c:v>1929</c:v>
                </c:pt>
                <c:pt idx="2">
                  <c:v>1931</c:v>
                </c:pt>
                <c:pt idx="3">
                  <c:v>1933</c:v>
                </c:pt>
                <c:pt idx="4">
                  <c:v>1934</c:v>
                </c:pt>
                <c:pt idx="5">
                  <c:v>1939</c:v>
                </c:pt>
                <c:pt idx="6">
                  <c:v>1977</c:v>
                </c:pt>
                <c:pt idx="7">
                  <c:v>1988</c:v>
                </c:pt>
                <c:pt idx="8">
                  <c:v>1991</c:v>
                </c:pt>
                <c:pt idx="9">
                  <c:v>1992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SepStore!$F$3:$F$16</c:f>
              <c:numCache>
                <c:formatCode>0</c:formatCode>
                <c:ptCount val="14"/>
                <c:pt idx="0">
                  <c:v>2175.3325805664063</c:v>
                </c:pt>
                <c:pt idx="1">
                  <c:v>2953.9661865234375</c:v>
                </c:pt>
                <c:pt idx="2">
                  <c:v>2530.7142944335938</c:v>
                </c:pt>
                <c:pt idx="3">
                  <c:v>2999.3503112792969</c:v>
                </c:pt>
                <c:pt idx="4">
                  <c:v>2604.2384948730469</c:v>
                </c:pt>
                <c:pt idx="5">
                  <c:v>2632.5248107910156</c:v>
                </c:pt>
                <c:pt idx="6">
                  <c:v>1323.7782897949219</c:v>
                </c:pt>
                <c:pt idx="7">
                  <c:v>2817.4485168457031</c:v>
                </c:pt>
                <c:pt idx="8">
                  <c:v>2400.0215301513672</c:v>
                </c:pt>
                <c:pt idx="9">
                  <c:v>2191.5652770996094</c:v>
                </c:pt>
                <c:pt idx="12">
                  <c:v>2577.9470000000001</c:v>
                </c:pt>
                <c:pt idx="13">
                  <c:v>2833.4259999999999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1-40E4-99D5-7A5C4D265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94275096"/>
        <c:axId val="494275424"/>
      </c:barChart>
      <c:catAx>
        <c:axId val="49427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275424"/>
        <c:crosses val="autoZero"/>
        <c:auto val="1"/>
        <c:lblAlgn val="ctr"/>
        <c:lblOffset val="100"/>
        <c:noMultiLvlLbl val="0"/>
      </c:catAx>
      <c:valAx>
        <c:axId val="494275424"/>
        <c:scaling>
          <c:orientation val="minMax"/>
          <c:max val="4000"/>
        </c:scaling>
        <c:delete val="0"/>
        <c:axPos val="l"/>
        <c:majorGridlines>
          <c:spPr>
            <a:ln w="12700" cap="flat" cmpd="sng" algn="ctr">
              <a:solidFill>
                <a:srgbClr val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Storage (TAF, End-of-September)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275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12357354787171"/>
          <c:y val="0.93518997278214677"/>
          <c:w val="0.69828183841150293"/>
          <c:h val="4.94254087271166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v>System Storage Without Sites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SepStore!$A$3:$A$16</c:f>
              <c:numCache>
                <c:formatCode>General</c:formatCode>
                <c:ptCount val="14"/>
                <c:pt idx="0">
                  <c:v>1924</c:v>
                </c:pt>
                <c:pt idx="1">
                  <c:v>1929</c:v>
                </c:pt>
                <c:pt idx="2">
                  <c:v>1931</c:v>
                </c:pt>
                <c:pt idx="3">
                  <c:v>1933</c:v>
                </c:pt>
                <c:pt idx="4">
                  <c:v>1934</c:v>
                </c:pt>
                <c:pt idx="5">
                  <c:v>1939</c:v>
                </c:pt>
                <c:pt idx="6">
                  <c:v>1977</c:v>
                </c:pt>
                <c:pt idx="7">
                  <c:v>1988</c:v>
                </c:pt>
                <c:pt idx="8">
                  <c:v>1991</c:v>
                </c:pt>
                <c:pt idx="9">
                  <c:v>1992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SepStore!$F$3:$F$16</c:f>
              <c:numCache>
                <c:formatCode>0</c:formatCode>
                <c:ptCount val="14"/>
                <c:pt idx="0">
                  <c:v>2175.3325805664063</c:v>
                </c:pt>
                <c:pt idx="1">
                  <c:v>2953.9661865234375</c:v>
                </c:pt>
                <c:pt idx="2">
                  <c:v>2530.7142944335938</c:v>
                </c:pt>
                <c:pt idx="3">
                  <c:v>2999.3503112792969</c:v>
                </c:pt>
                <c:pt idx="4">
                  <c:v>2604.2384948730469</c:v>
                </c:pt>
                <c:pt idx="5">
                  <c:v>2632.5248107910156</c:v>
                </c:pt>
                <c:pt idx="6">
                  <c:v>1323.7782897949219</c:v>
                </c:pt>
                <c:pt idx="7">
                  <c:v>2817.4485168457031</c:v>
                </c:pt>
                <c:pt idx="8">
                  <c:v>2400.0215301513672</c:v>
                </c:pt>
                <c:pt idx="9">
                  <c:v>2191.5652770996094</c:v>
                </c:pt>
                <c:pt idx="12">
                  <c:v>2577.9470000000001</c:v>
                </c:pt>
                <c:pt idx="13">
                  <c:v>2833.4259999999999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1-40E4-99D5-7A5C4D26523C}"/>
            </c:ext>
          </c:extLst>
        </c:ser>
        <c:ser>
          <c:idx val="0"/>
          <c:order val="1"/>
          <c:tx>
            <c:v>System Storage With Sites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8E1-40E4-99D5-7A5C4D26523C}"/>
              </c:ext>
            </c:extLst>
          </c:dPt>
          <c:dPt>
            <c:idx val="1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8E1-40E4-99D5-7A5C4D26523C}"/>
              </c:ext>
            </c:extLst>
          </c:dPt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1-40E4-99D5-7A5C4D265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E1-40E4-99D5-7A5C4D26523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SepStore!$A$3:$A$16</c:f>
              <c:numCache>
                <c:formatCode>General</c:formatCode>
                <c:ptCount val="14"/>
                <c:pt idx="0">
                  <c:v>1924</c:v>
                </c:pt>
                <c:pt idx="1">
                  <c:v>1929</c:v>
                </c:pt>
                <c:pt idx="2">
                  <c:v>1931</c:v>
                </c:pt>
                <c:pt idx="3">
                  <c:v>1933</c:v>
                </c:pt>
                <c:pt idx="4">
                  <c:v>1934</c:v>
                </c:pt>
                <c:pt idx="5">
                  <c:v>1939</c:v>
                </c:pt>
                <c:pt idx="6">
                  <c:v>1977</c:v>
                </c:pt>
                <c:pt idx="7">
                  <c:v>1988</c:v>
                </c:pt>
                <c:pt idx="8">
                  <c:v>1991</c:v>
                </c:pt>
                <c:pt idx="9">
                  <c:v>1992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SepStore!$O$3:$O$16</c:f>
              <c:numCache>
                <c:formatCode>0</c:formatCode>
                <c:ptCount val="14"/>
                <c:pt idx="0">
                  <c:v>788.79046630859375</c:v>
                </c:pt>
                <c:pt idx="1">
                  <c:v>711.62579345703125</c:v>
                </c:pt>
                <c:pt idx="2">
                  <c:v>541.46554565429688</c:v>
                </c:pt>
                <c:pt idx="3">
                  <c:v>551.07759094238281</c:v>
                </c:pt>
                <c:pt idx="4">
                  <c:v>579.12762451171875</c:v>
                </c:pt>
                <c:pt idx="5">
                  <c:v>1299.9613037109375</c:v>
                </c:pt>
                <c:pt idx="6">
                  <c:v>459.16207885742188</c:v>
                </c:pt>
                <c:pt idx="7">
                  <c:v>572.13165283203125</c:v>
                </c:pt>
                <c:pt idx="8">
                  <c:v>669.90934753417969</c:v>
                </c:pt>
                <c:pt idx="9">
                  <c:v>550.06794738769531</c:v>
                </c:pt>
                <c:pt idx="12">
                  <c:v>710</c:v>
                </c:pt>
                <c:pt idx="13">
                  <c:v>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E1-40E4-99D5-7A5C4D265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94275096"/>
        <c:axId val="494275424"/>
      </c:barChart>
      <c:catAx>
        <c:axId val="49427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275424"/>
        <c:crosses val="autoZero"/>
        <c:auto val="1"/>
        <c:lblAlgn val="ctr"/>
        <c:lblOffset val="100"/>
        <c:noMultiLvlLbl val="0"/>
      </c:catAx>
      <c:valAx>
        <c:axId val="494275424"/>
        <c:scaling>
          <c:orientation val="minMax"/>
          <c:max val="4000"/>
        </c:scaling>
        <c:delete val="0"/>
        <c:axPos val="l"/>
        <c:majorGridlines>
          <c:spPr>
            <a:ln w="12700" cap="flat" cmpd="sng" algn="ctr">
              <a:solidFill>
                <a:srgbClr val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Storage (TAF, End-of-September)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275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12357354787171"/>
          <c:y val="0.93518997278214677"/>
          <c:w val="0.69828183841150293"/>
          <c:h val="4.94254087271166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EDDE-B541-45A8-825E-16A7F6A7AD53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84BC4-20D9-4648-81AC-675EC5C5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4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7C5B1-C832-47E5-95A8-75CF4841AD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79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7AAB1-A7E5-4D20-B309-67AA210A0FA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5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04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7AAB1-A7E5-4D20-B309-67AA210A0FA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5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389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E537C5B1-C832-47E5-95A8-75CF4841ADE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729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43050" y="673100"/>
            <a:ext cx="4391025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29" defTabSz="492378">
              <a:spcBef>
                <a:spcPts val="1292"/>
              </a:spcBef>
              <a:tabLst>
                <a:tab pos="6156430" algn="l"/>
              </a:tabLst>
              <a:defRPr/>
            </a:pPr>
            <a:endParaRPr lang="en-US" sz="1800" dirty="0">
              <a:solidFill>
                <a:srgbClr val="3B6B7A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2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9711D-4BA8-4D39-B409-EBE132E13BE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492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063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661988"/>
            <a:ext cx="4321175" cy="3240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34" defTabSz="483235">
              <a:spcBef>
                <a:spcPts val="1269"/>
              </a:spcBef>
              <a:tabLst>
                <a:tab pos="6042113" algn="l"/>
              </a:tabLst>
              <a:defRPr/>
            </a:pPr>
            <a:r>
              <a:rPr lang="en-US" dirty="0"/>
              <a:t>Sites is a sustainable surface water project that uses available facilities and adds storage and conveyance to:</a:t>
            </a:r>
          </a:p>
          <a:p>
            <a:pPr marL="233634" indent="-228600" defTabSz="483235">
              <a:spcBef>
                <a:spcPts val="1269"/>
              </a:spcBef>
              <a:buAutoNum type="arabicParenR"/>
              <a:tabLst>
                <a:tab pos="6042113" algn="l"/>
              </a:tabLst>
              <a:defRPr/>
            </a:pPr>
            <a:r>
              <a:rPr lang="en-US" dirty="0"/>
              <a:t>improve conditions for chinook salmon in drier years and delta smelt in all late-summers and falls</a:t>
            </a:r>
          </a:p>
          <a:p>
            <a:pPr marL="233634" indent="-228600" defTabSz="483235">
              <a:spcBef>
                <a:spcPts val="1269"/>
              </a:spcBef>
              <a:buAutoNum type="arabicParenR"/>
              <a:tabLst>
                <a:tab pos="6042113" algn="l"/>
              </a:tabLst>
              <a:defRPr/>
            </a:pPr>
            <a:r>
              <a:rPr lang="en-US" dirty="0"/>
              <a:t>Increases deliveries to wildlife refuges in dry years</a:t>
            </a:r>
          </a:p>
          <a:p>
            <a:pPr marL="233634" indent="-228600" defTabSz="483235">
              <a:spcBef>
                <a:spcPts val="1269"/>
              </a:spcBef>
              <a:buAutoNum type="arabicParenR"/>
              <a:tabLst>
                <a:tab pos="6042113" algn="l"/>
              </a:tabLst>
              <a:defRPr/>
            </a:pPr>
            <a:r>
              <a:rPr lang="en-US" dirty="0"/>
              <a:t>Eliminates floods that closed I-5</a:t>
            </a:r>
          </a:p>
          <a:p>
            <a:pPr marL="233634" indent="-228600" defTabSz="483235">
              <a:spcBef>
                <a:spcPts val="1269"/>
              </a:spcBef>
              <a:buAutoNum type="arabicParenR"/>
              <a:tabLst>
                <a:tab pos="6042113" algn="l"/>
              </a:tabLst>
              <a:defRPr/>
            </a:pPr>
            <a:r>
              <a:rPr lang="en-US" dirty="0"/>
              <a:t>Increases water supplies for families, farms and business in drier years</a:t>
            </a:r>
          </a:p>
          <a:p>
            <a:pPr marL="233634" indent="-228600" defTabSz="483235">
              <a:spcBef>
                <a:spcPts val="1269"/>
              </a:spcBef>
              <a:buAutoNum type="arabicParenR"/>
              <a:tabLst>
                <a:tab pos="6042113" algn="l"/>
              </a:tabLst>
              <a:defRPr/>
            </a:pPr>
            <a:r>
              <a:rPr lang="en-US" dirty="0"/>
              <a:t>Is more effective as climate changes occurs</a:t>
            </a:r>
          </a:p>
          <a:p>
            <a:pPr marL="5034" indent="0" defTabSz="483235">
              <a:spcBef>
                <a:spcPts val="1269"/>
              </a:spcBef>
              <a:buNone/>
              <a:tabLst>
                <a:tab pos="6042113" algn="l"/>
              </a:tabLst>
              <a:defRPr/>
            </a:pPr>
            <a:endParaRPr lang="en-US" dirty="0"/>
          </a:p>
          <a:p>
            <a:pPr marL="5034" indent="0" defTabSz="483235">
              <a:spcBef>
                <a:spcPts val="1269"/>
              </a:spcBef>
              <a:buNone/>
              <a:tabLst>
                <a:tab pos="6042113" algn="l"/>
              </a:tabLst>
              <a:defRPr/>
            </a:pPr>
            <a:endParaRPr lang="en-US" dirty="0"/>
          </a:p>
          <a:p>
            <a:pPr marL="233634" indent="-228600" defTabSz="483235">
              <a:spcBef>
                <a:spcPts val="1269"/>
              </a:spcBef>
              <a:buAutoNum type="arabicParenR"/>
              <a:tabLst>
                <a:tab pos="6042113" algn="l"/>
              </a:tabLs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CFC346-92B9-48F5-86F8-9FC60740D65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25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If 1.8 MAF is not affordable  (permit conditions or reduced participation), purse a smaller-sized project. Environmental Analysis has been done on a 1.3 MAF reservoir (with same size facilities).</a:t>
            </a:r>
          </a:p>
          <a:p>
            <a:endParaRPr lang="en-US" baseline="0" dirty="0"/>
          </a:p>
          <a:p>
            <a:r>
              <a:rPr lang="en-US" baseline="0" dirty="0"/>
              <a:t>If smaller-sized project is not affordable (permit conditions or reduced participation), pursue the Intertie between the T-C Canal and GCID Canal. Concept has been previously studied. Expect only Sacramento Valley participation, which would likely reduce the size and cost. With an intertie, an asset has been created.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92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FC866-8768-4C6C-969B-0AEFFB8470F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2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6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33947-5A6A-43ED-B8DB-CCA65FE596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874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173">
              <a:defRPr/>
            </a:pPr>
            <a:r>
              <a:rPr lang="en-US" dirty="0"/>
              <a:t>Click for red line. Then, click for Sites (green bars)</a:t>
            </a:r>
          </a:p>
          <a:p>
            <a:pPr defTabSz="931173">
              <a:defRPr/>
            </a:pPr>
            <a:endParaRPr lang="en-US" dirty="0"/>
          </a:p>
          <a:p>
            <a:pPr defTabSz="931173">
              <a:defRPr/>
            </a:pPr>
            <a:r>
              <a:rPr lang="en-US" dirty="0"/>
              <a:t>Fritz:</a:t>
            </a:r>
          </a:p>
          <a:p>
            <a:pPr defTabSz="931173">
              <a:defRPr/>
            </a:pPr>
            <a:endParaRPr lang="en-US" dirty="0"/>
          </a:p>
          <a:p>
            <a:pPr defTabSz="931173">
              <a:defRPr/>
            </a:pPr>
            <a:r>
              <a:rPr lang="en-US" dirty="0"/>
              <a:t>▪   Blue incorporates today’s environmental compliance obligations and level of water demand onto the historic hydrology associated with past droughts to estimate the end-of year storage in Shasta, Oroville, &amp; Folsom</a:t>
            </a:r>
          </a:p>
          <a:p>
            <a:pPr defTabSz="931173">
              <a:defRPr/>
            </a:pPr>
            <a:endParaRPr lang="en-US" dirty="0"/>
          </a:p>
          <a:p>
            <a:pPr defTabSz="931173">
              <a:defRPr/>
            </a:pPr>
            <a:r>
              <a:rPr lang="en-US" dirty="0"/>
              <a:t>▪   Red line shows when the Projects pursued the </a:t>
            </a:r>
            <a:r>
              <a:rPr lang="en-US" dirty="0" err="1"/>
              <a:t>TUCP</a:t>
            </a:r>
            <a:r>
              <a:rPr lang="en-US" dirty="0"/>
              <a:t> process </a:t>
            </a:r>
          </a:p>
          <a:p>
            <a:pPr defTabSz="931173">
              <a:defRPr/>
            </a:pPr>
            <a:endParaRPr lang="en-US" dirty="0"/>
          </a:p>
          <a:p>
            <a:pPr defTabSz="931173">
              <a:defRPr/>
            </a:pPr>
            <a:r>
              <a:rPr lang="en-US" dirty="0"/>
              <a:t>▪   The green is how much water Sites could have diverted under current environmental compliance obligations and ensuring that senior water right holders demands were met first.</a:t>
            </a:r>
          </a:p>
          <a:p>
            <a:pPr defTabSz="931173">
              <a:defRPr/>
            </a:pPr>
            <a:endParaRPr lang="en-US" dirty="0"/>
          </a:p>
          <a:p>
            <a:pPr defTabSz="931173">
              <a:defRPr/>
            </a:pPr>
            <a:r>
              <a:rPr lang="en-US" b="1" dirty="0"/>
              <a:t>When the next drought comes, Sites will “move the needle” to ensure there is additional water for both the environment and for people</a:t>
            </a:r>
          </a:p>
          <a:p>
            <a:pPr defTabSz="931173"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7AAB1-A7E5-4D20-B309-67AA210A0FA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5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14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70038" y="679450"/>
            <a:ext cx="4433887" cy="3327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3050" indent="-497864" defTabSz="497864">
              <a:spcBef>
                <a:spcPts val="1307"/>
              </a:spcBef>
              <a:buFont typeface="+mj-lt"/>
              <a:buAutoNum type="arabicPeriod"/>
              <a:tabLst>
                <a:tab pos="6225028" algn="l"/>
              </a:tabLst>
              <a:defRPr/>
            </a:pPr>
            <a:r>
              <a:rPr lang="en-US" sz="1900" dirty="0">
                <a:solidFill>
                  <a:srgbClr val="3B6B7A"/>
                </a:solidFill>
                <a:latin typeface="Arial"/>
              </a:rPr>
              <a:t>Benefits of Sites</a:t>
            </a:r>
          </a:p>
          <a:p>
            <a:pPr marL="503050" indent="-497864" defTabSz="497864">
              <a:spcBef>
                <a:spcPts val="1307"/>
              </a:spcBef>
              <a:buFont typeface="+mj-lt"/>
              <a:buAutoNum type="arabicPeriod"/>
              <a:tabLst>
                <a:tab pos="6225028" algn="l"/>
              </a:tabLst>
              <a:defRPr/>
            </a:pPr>
            <a:r>
              <a:rPr lang="en-US" sz="1900" dirty="0">
                <a:solidFill>
                  <a:srgbClr val="3B6B7A"/>
                </a:solidFill>
                <a:latin typeface="Arial"/>
              </a:rPr>
              <a:t>Not able to address all years, but definitely can </a:t>
            </a:r>
            <a:r>
              <a:rPr lang="en-US" sz="1900" b="1" dirty="0">
                <a:solidFill>
                  <a:srgbClr val="3B6B7A"/>
                </a:solidFill>
                <a:latin typeface="Arial"/>
              </a:rPr>
              <a:t>move the needle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97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7AAB1-A7E5-4D20-B309-67AA210A0FA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75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3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7AAB1-A7E5-4D20-B309-67AA210A0FA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5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824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7AAB1-A7E5-4D20-B309-67AA210A0FA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5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e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14311" y="0"/>
            <a:ext cx="12282311" cy="69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3548" y="5638180"/>
            <a:ext cx="1767380" cy="51613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880110" y="2171135"/>
            <a:ext cx="7383780" cy="1338828"/>
          </a:xfrm>
        </p:spPr>
        <p:txBody>
          <a:bodyPr wrap="square" lIns="91440" anchor="b">
            <a:spAutoFit/>
          </a:bodyPr>
          <a:lstStyle>
            <a:lvl1pPr algn="ctr"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80110" y="3602038"/>
            <a:ext cx="738378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7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856995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00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3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AEAC8-2F7B-4122-B454-2F50B0AC9D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263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263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D965B-7076-4AFA-AEA0-4B13CAB506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263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263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45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14311" y="0"/>
            <a:ext cx="12282311" cy="69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3548" y="5638180"/>
            <a:ext cx="1767380" cy="51613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880110" y="2171135"/>
            <a:ext cx="7383780" cy="1338828"/>
          </a:xfrm>
        </p:spPr>
        <p:txBody>
          <a:bodyPr wrap="square" lIns="91440" anchor="b">
            <a:spAutoFit/>
          </a:bodyPr>
          <a:lstStyle>
            <a:lvl1pPr algn="ctr"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80110" y="3602038"/>
            <a:ext cx="738378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18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562476"/>
            <a:ext cx="9144000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5122127" y="348934"/>
            <a:ext cx="3388461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675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60008" y="4562476"/>
            <a:ext cx="9204008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5134928" y="348934"/>
            <a:ext cx="3375660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301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28650" y="1318439"/>
            <a:ext cx="7886700" cy="4901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296927" y="3563484"/>
            <a:ext cx="1021832" cy="2461079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9841" y="26352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060133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31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1258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1258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3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495232" y="3207656"/>
            <a:ext cx="1159706" cy="2793149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2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562476"/>
            <a:ext cx="9144000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5122127" y="348934"/>
            <a:ext cx="3388461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87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608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454088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91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</p:spPr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25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856995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4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9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AEAC8-2F7B-4122-B454-2F50B0AC9D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263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263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D965B-7076-4AFA-AEA0-4B13CAB506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263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263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785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 w/no reser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845"/>
          <a:stretch/>
        </p:blipFill>
        <p:spPr>
          <a:xfrm>
            <a:off x="1" y="688553"/>
            <a:ext cx="9144000" cy="61694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3"/>
          <a:stretch/>
        </p:blipFill>
        <p:spPr>
          <a:xfrm>
            <a:off x="0" y="0"/>
            <a:ext cx="9144000" cy="68855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1"/>
            <a:ext cx="7886700" cy="688554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6528021"/>
            <a:ext cx="9144000" cy="329978"/>
          </a:xfrm>
          <a:prstGeom prst="rect">
            <a:avLst/>
          </a:prstGeom>
          <a:gradFill flip="none" rotWithShape="1">
            <a:gsLst>
              <a:gs pos="62000">
                <a:schemeClr val="bg1">
                  <a:alpha val="79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3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F44B-E514-4CED-8617-A6861B4FA18A}" type="datetimeFigureOut">
              <a:rPr lang="en-US" smtClean="0"/>
              <a:t>6/3/2019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78E5-A448-4DC9-AFE7-34421714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42880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14311" y="0"/>
            <a:ext cx="12282311" cy="69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3548" y="5638180"/>
            <a:ext cx="1767380" cy="51613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880110" y="2171135"/>
            <a:ext cx="7383780" cy="1338828"/>
          </a:xfrm>
        </p:spPr>
        <p:txBody>
          <a:bodyPr wrap="square" lIns="91440" anchor="b">
            <a:spAutoFit/>
          </a:bodyPr>
          <a:lstStyle>
            <a:lvl1pPr algn="ctr"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80110" y="3602038"/>
            <a:ext cx="738378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2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60008" y="4562476"/>
            <a:ext cx="9204008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5134928" y="348934"/>
            <a:ext cx="3375660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539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562476"/>
            <a:ext cx="9144000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5122127" y="348934"/>
            <a:ext cx="3388461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513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60008" y="4562476"/>
            <a:ext cx="9204008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5134928" y="348934"/>
            <a:ext cx="3375660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857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28650" y="1318439"/>
            <a:ext cx="7886700" cy="4901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296927" y="3563484"/>
            <a:ext cx="1021832" cy="2461079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9841" y="26352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060133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32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1258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1258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09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495232" y="3207656"/>
            <a:ext cx="1159706" cy="2793149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86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9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454088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69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</p:spPr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689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856995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35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28650" y="1318439"/>
            <a:ext cx="7886700" cy="4901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296927" y="3563484"/>
            <a:ext cx="1021832" cy="2461079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9841" y="26352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060133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2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11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33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0E9-376A-404E-AB4E-95DBE796A681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74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F432-F9AC-4B5F-91EB-2A0E4DC6CAD3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13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E942-7BA8-4900-A56A-CD32EFB254FD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3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C61EE-E322-42FE-9463-5528F7DB161C}" type="datetime1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1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0181-3CF1-4EC0-A84A-48215ADA47E8}" type="datetime1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4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D50C-FC27-474B-9441-EADB552B14D9}" type="datetime1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3C00-E9E3-4F0E-ACCA-1C3D835B184D}" type="datetime1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25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DCA3-5E70-4538-B399-E89C9D6E30DA}" type="datetime1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1258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1258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5654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6039-DC20-4F54-818A-BDB88F0C3B7D}" type="datetime1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67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1CB3-3F7F-4DFC-AD6B-8BE54C3F7750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1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3E5C-F7EC-4B74-B53D-AF876B2B37D3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62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 </a:t>
            </a:r>
            <a:fld id="{95160193-F46D-EF4C-8ABD-4385CC33F3E8}" type="datetimeFigureOut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6/3/2019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AD043-CBB6-9F48-B664-3092EDD1559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495232" y="3207656"/>
            <a:ext cx="1159706" cy="2793149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53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13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858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07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07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40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0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495232" y="3207656"/>
            <a:ext cx="1159706" cy="2793149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00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400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68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83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9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239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66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6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454088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5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</p:spPr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4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8830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3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-75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8830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3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811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-75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8830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6/3/2019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8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-75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F7D01-DE2F-4CA8-99B0-ACACA0AD02BD}" type="datetime1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5" r:id="rId12"/>
    <p:sldLayoutId id="214748381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AEAC8-2F7B-4122-B454-2F50B0AC9D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7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es dry.jpg">
            <a:extLst>
              <a:ext uri="{FF2B5EF4-FFF2-40B4-BE49-F238E27FC236}">
                <a16:creationId xmlns:a16="http://schemas.microsoft.com/office/drawing/2014/main" id="{CF423D12-1949-478B-8236-5813815190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" r="33"/>
          <a:stretch/>
        </p:blipFill>
        <p:spPr>
          <a:xfrm>
            <a:off x="-76647" y="-41610"/>
            <a:ext cx="9227574" cy="68928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C44777-CEFC-4A2F-AEA0-0113687789B0}"/>
              </a:ext>
            </a:extLst>
          </p:cNvPr>
          <p:cNvSpPr txBox="1">
            <a:spLocks/>
          </p:cNvSpPr>
          <p:nvPr/>
        </p:nvSpPr>
        <p:spPr>
          <a:xfrm>
            <a:off x="0" y="210666"/>
            <a:ext cx="9144000" cy="9787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cap="all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</a:rPr>
              <a:t>CDFW - Sites 60 day Evaluation </a:t>
            </a:r>
          </a:p>
          <a:p>
            <a:r>
              <a:rPr lang="en-US" sz="3200" dirty="0">
                <a:solidFill>
                  <a:schemeClr val="tx2"/>
                </a:solidFill>
              </a:rPr>
              <a:t>Initial Meeting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0B9DD13-FCA1-48DA-9865-509732C604F6}"/>
              </a:ext>
            </a:extLst>
          </p:cNvPr>
          <p:cNvSpPr txBox="1">
            <a:spLocks/>
          </p:cNvSpPr>
          <p:nvPr/>
        </p:nvSpPr>
        <p:spPr>
          <a:xfrm>
            <a:off x="880110" y="3151907"/>
            <a:ext cx="7383780" cy="2481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2100" b="0" i="0" kern="80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3AD99B-26AC-46FF-AC15-9784DF7F67C5}"/>
              </a:ext>
            </a:extLst>
          </p:cNvPr>
          <p:cNvSpPr/>
          <p:nvPr/>
        </p:nvSpPr>
        <p:spPr>
          <a:xfrm>
            <a:off x="-225" y="2876550"/>
            <a:ext cx="9144000" cy="3986822"/>
          </a:xfrm>
          <a:prstGeom prst="rect">
            <a:avLst/>
          </a:prstGeom>
          <a:gradFill flip="none" rotWithShape="1">
            <a:gsLst>
              <a:gs pos="0">
                <a:srgbClr val="E0D5A7">
                  <a:alpha val="0"/>
                </a:srgbClr>
              </a:gs>
              <a:gs pos="85000">
                <a:srgbClr val="C8B47A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201987" marR="0" lvl="6" indent="0" algn="l" defTabSz="311719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lvl="6" algn="ctr" defTabSz="311719">
              <a:lnSpc>
                <a:spcPct val="150000"/>
              </a:lnSpc>
              <a:defRPr/>
            </a:pPr>
            <a:endParaRPr lang="en-US" sz="2400" b="1" spc="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lvl="6" algn="ctr" defTabSz="311719">
              <a:lnSpc>
                <a:spcPct val="150000"/>
              </a:lnSpc>
              <a:defRPr/>
            </a:pPr>
            <a:endParaRPr lang="en-US" sz="2400" b="1" spc="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lvl="6" algn="ctr" defTabSz="311719">
              <a:defRPr/>
            </a:pPr>
            <a:r>
              <a:rPr lang="en-US" sz="2000" b="1" spc="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1400" b="1" spc="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438252-9BA8-4B86-8198-C06B08ACFB8D}"/>
              </a:ext>
            </a:extLst>
          </p:cNvPr>
          <p:cNvSpPr>
            <a:spLocks noChangeAspect="1"/>
          </p:cNvSpPr>
          <p:nvPr/>
        </p:nvSpPr>
        <p:spPr>
          <a:xfrm>
            <a:off x="105574" y="6250860"/>
            <a:ext cx="504096" cy="50409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0080" tIns="0" rIns="0" bIns="0" rtlCol="0" anchor="ctr"/>
          <a:lstStyle/>
          <a:p>
            <a:pPr lvl="0" defTabSz="685800">
              <a:spcBef>
                <a:spcPct val="0"/>
              </a:spcBef>
              <a:defRPr/>
            </a:pPr>
            <a:r>
              <a:rPr lang="en-US" sz="3600" b="1" spc="100" dirty="0">
                <a:solidFill>
                  <a:srgbClr val="00425D"/>
                </a:solidFill>
                <a:effectLst>
                  <a:outerShdw blurRad="50800" dist="38100" dir="8100000" algn="tr" rotWithShape="0">
                    <a:prstClr val="white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</a:rPr>
              <a:t>Sites</a:t>
            </a:r>
          </a:p>
        </p:txBody>
      </p:sp>
    </p:spTree>
    <p:extLst>
      <p:ext uri="{BB962C8B-B14F-4D97-AF65-F5344CB8AC3E}">
        <p14:creationId xmlns:p14="http://schemas.microsoft.com/office/powerpoint/2010/main" val="308529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7B48D-A085-4B44-AB82-DB145458A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DA083-DC60-40C8-A795-FAA27EB21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F3322-377A-4BCA-A321-65AB4D143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78E5-A448-4DC9-AFE7-344217145020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94D7B-3B7C-4762-9F4A-7DFF037F0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02" y="490953"/>
            <a:ext cx="8825304" cy="58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2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C2392-C572-4F63-BB3C-91B69A22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4201E-6016-4F7C-9FBF-DCB85BAA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2625-F6C5-48BB-9A83-161FC690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78E5-A448-4DC9-AFE7-344217145020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EDD09-DA08-4B5C-BF27-4D60ADDE0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365126"/>
            <a:ext cx="8573087" cy="57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09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7899-04F1-4B96-B340-95C2EB0C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715C0-EA0F-4BDE-9CAA-4D9F6539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4E74F-FD52-47ED-B0A7-FE2BE7EC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78E5-A448-4DC9-AFE7-344217145020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43A95-10BD-4F96-9E0B-3F3B9E134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4" y="365126"/>
            <a:ext cx="8608003" cy="594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40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C426-4059-488C-A7C2-ABA3C6C7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0BE62-6816-4BD8-BE75-86EA9557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BB985-5A49-4EF3-998E-0CD8D63D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78E5-A448-4DC9-AFE7-344217145020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6479C-50B1-4A47-B009-793F2F453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34" y="365125"/>
            <a:ext cx="863750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5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27C9-FB6B-4363-B599-C5644912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Operations Model Watershed</a:t>
            </a:r>
          </a:p>
        </p:txBody>
      </p:sp>
      <p:pic>
        <p:nvPicPr>
          <p:cNvPr id="4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5977827-7615-4ED1-B51C-51DCDB611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17" y="1371601"/>
            <a:ext cx="7246564" cy="48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7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3BFEA4D-6A11-44DA-B991-84D99C7C8D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5760" y="1452879"/>
          <a:ext cx="8412480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F955E08-E122-405C-B8D7-FBFCC050EEE2}"/>
              </a:ext>
            </a:extLst>
          </p:cNvPr>
          <p:cNvSpPr txBox="1"/>
          <p:nvPr/>
        </p:nvSpPr>
        <p:spPr>
          <a:xfrm>
            <a:off x="8652935" y="5623805"/>
            <a:ext cx="406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0EE6A-F081-4EB0-A692-04A79A9B5526}"/>
              </a:ext>
            </a:extLst>
          </p:cNvPr>
          <p:cNvCxnSpPr/>
          <p:nvPr/>
        </p:nvCxnSpPr>
        <p:spPr>
          <a:xfrm>
            <a:off x="1209964" y="2515639"/>
            <a:ext cx="7442971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300728-B7AB-4AB7-977D-B774DEBA7102}"/>
              </a:ext>
            </a:extLst>
          </p:cNvPr>
          <p:cNvCxnSpPr>
            <a:cxnSpLocks/>
          </p:cNvCxnSpPr>
          <p:nvPr/>
        </p:nvCxnSpPr>
        <p:spPr>
          <a:xfrm>
            <a:off x="229069" y="6612278"/>
            <a:ext cx="361950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D4030-D25A-4B11-9E5E-3D39D00DE61F}"/>
              </a:ext>
            </a:extLst>
          </p:cNvPr>
          <p:cNvSpPr txBox="1"/>
          <p:nvPr/>
        </p:nvSpPr>
        <p:spPr>
          <a:xfrm>
            <a:off x="633730" y="6477308"/>
            <a:ext cx="841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 at which DWR and Reclamation submitted a Temporary Urgency Change Petition on January 29, 2014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A456BE-7DB5-433D-AF30-F3B949BACEEB}"/>
              </a:ext>
            </a:extLst>
          </p:cNvPr>
          <p:cNvSpPr txBox="1">
            <a:spLocks/>
          </p:cNvSpPr>
          <p:nvPr/>
        </p:nvSpPr>
        <p:spPr>
          <a:xfrm>
            <a:off x="0" y="273686"/>
            <a:ext cx="9144000" cy="95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288925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Combined Storage During Extremely Dry Conditions</a:t>
            </a:r>
            <a:b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</a:br>
            <a:r>
              <a:rPr kumimoji="0" lang="en-US" sz="24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 (Shasta, Oroville, Folsom) </a:t>
            </a:r>
            <a:endParaRPr kumimoji="0" lang="en-US" sz="2800" b="0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BC8CC2-1628-430A-A95E-6F593296CF55}"/>
              </a:ext>
            </a:extLst>
          </p:cNvPr>
          <p:cNvSpPr/>
          <p:nvPr/>
        </p:nvSpPr>
        <p:spPr>
          <a:xfrm>
            <a:off x="3522428" y="6064942"/>
            <a:ext cx="3705308" cy="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B8393C-59F1-427A-81D6-947C7B917A5D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15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P spid="11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3BFEA4D-6A11-44DA-B991-84D99C7C8D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5760" y="1452879"/>
          <a:ext cx="8412480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F955E08-E122-405C-B8D7-FBFCC050EEE2}"/>
              </a:ext>
            </a:extLst>
          </p:cNvPr>
          <p:cNvSpPr txBox="1"/>
          <p:nvPr/>
        </p:nvSpPr>
        <p:spPr>
          <a:xfrm>
            <a:off x="8652935" y="5623805"/>
            <a:ext cx="406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0EE6A-F081-4EB0-A692-04A79A9B5526}"/>
              </a:ext>
            </a:extLst>
          </p:cNvPr>
          <p:cNvCxnSpPr/>
          <p:nvPr/>
        </p:nvCxnSpPr>
        <p:spPr>
          <a:xfrm>
            <a:off x="1209964" y="2515639"/>
            <a:ext cx="7442971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300728-B7AB-4AB7-977D-B774DEBA7102}"/>
              </a:ext>
            </a:extLst>
          </p:cNvPr>
          <p:cNvCxnSpPr>
            <a:cxnSpLocks/>
          </p:cNvCxnSpPr>
          <p:nvPr/>
        </p:nvCxnSpPr>
        <p:spPr>
          <a:xfrm>
            <a:off x="229069" y="6612278"/>
            <a:ext cx="361950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D4030-D25A-4B11-9E5E-3D39D00DE61F}"/>
              </a:ext>
            </a:extLst>
          </p:cNvPr>
          <p:cNvSpPr txBox="1"/>
          <p:nvPr/>
        </p:nvSpPr>
        <p:spPr>
          <a:xfrm>
            <a:off x="633730" y="6477308"/>
            <a:ext cx="841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 at which DWR and Reclamation submitted a Temporary Urgency Change Petition on January 29, 2014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A456BE-7DB5-433D-AF30-F3B949BACEEB}"/>
              </a:ext>
            </a:extLst>
          </p:cNvPr>
          <p:cNvSpPr txBox="1">
            <a:spLocks/>
          </p:cNvSpPr>
          <p:nvPr/>
        </p:nvSpPr>
        <p:spPr>
          <a:xfrm>
            <a:off x="0" y="273686"/>
            <a:ext cx="9144000" cy="95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288925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Combined Storage During Extremely Dry Conditions </a:t>
            </a:r>
            <a:b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</a:br>
            <a:r>
              <a:rPr kumimoji="0" lang="en-US" sz="24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 (Shasta, Oroville, Folsom, &amp; Sites) </a:t>
            </a:r>
            <a:endParaRPr kumimoji="0" lang="en-US" sz="2800" b="0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BC8CC2-1628-430A-A95E-6F593296CF55}"/>
              </a:ext>
            </a:extLst>
          </p:cNvPr>
          <p:cNvSpPr/>
          <p:nvPr/>
        </p:nvSpPr>
        <p:spPr>
          <a:xfrm>
            <a:off x="3522428" y="6064942"/>
            <a:ext cx="3705308" cy="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B8393C-59F1-427A-81D6-947C7B917A5D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16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955E08-E122-405C-B8D7-FBFCC050EEE2}"/>
              </a:ext>
            </a:extLst>
          </p:cNvPr>
          <p:cNvSpPr txBox="1"/>
          <p:nvPr/>
        </p:nvSpPr>
        <p:spPr>
          <a:xfrm>
            <a:off x="8652935" y="5623805"/>
            <a:ext cx="406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A456BE-7DB5-433D-AF30-F3B949BACEEB}"/>
              </a:ext>
            </a:extLst>
          </p:cNvPr>
          <p:cNvSpPr txBox="1">
            <a:spLocks/>
          </p:cNvSpPr>
          <p:nvPr/>
        </p:nvSpPr>
        <p:spPr>
          <a:xfrm>
            <a:off x="0" y="273686"/>
            <a:ext cx="9144000" cy="95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288925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SALMOD Results</a:t>
            </a:r>
          </a:p>
          <a:p>
            <a:pPr marL="288925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0" dirty="0">
                <a:solidFill>
                  <a:srgbClr val="FFFFFF"/>
                </a:solidFill>
              </a:rPr>
              <a:t>(</a:t>
            </a:r>
            <a:r>
              <a:rPr lang="en-US" sz="2000" spc="0" dirty="0" err="1">
                <a:solidFill>
                  <a:srgbClr val="FFFFFF"/>
                </a:solidFill>
              </a:rPr>
              <a:t>Longterm</a:t>
            </a:r>
            <a:r>
              <a:rPr lang="en-US" sz="2000" spc="0" dirty="0">
                <a:solidFill>
                  <a:srgbClr val="FFFFFF"/>
                </a:solidFill>
              </a:rPr>
              <a:t>)</a:t>
            </a:r>
            <a:endParaRPr kumimoji="0" lang="en-US" sz="2000" b="0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BC8CC2-1628-430A-A95E-6F593296CF55}"/>
              </a:ext>
            </a:extLst>
          </p:cNvPr>
          <p:cNvSpPr/>
          <p:nvPr/>
        </p:nvSpPr>
        <p:spPr>
          <a:xfrm>
            <a:off x="3522428" y="6064942"/>
            <a:ext cx="3705308" cy="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B8393C-59F1-427A-81D6-947C7B917A5D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17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0C4AF8-96B2-4EAA-874B-74FF54766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745800"/>
              </p:ext>
            </p:extLst>
          </p:nvPr>
        </p:nvGraphicFramePr>
        <p:xfrm>
          <a:off x="363338" y="1877245"/>
          <a:ext cx="8447602" cy="4041948"/>
        </p:xfrm>
        <a:graphic>
          <a:graphicData uri="http://schemas.openxmlformats.org/drawingml/2006/table">
            <a:tbl>
              <a:tblPr/>
              <a:tblGrid>
                <a:gridCol w="1688867">
                  <a:extLst>
                    <a:ext uri="{9D8B030D-6E8A-4147-A177-3AD203B41FA5}">
                      <a16:colId xmlns:a16="http://schemas.microsoft.com/office/drawing/2014/main" val="4169151499"/>
                    </a:ext>
                  </a:extLst>
                </a:gridCol>
                <a:gridCol w="1091045">
                  <a:extLst>
                    <a:ext uri="{9D8B030D-6E8A-4147-A177-3AD203B41FA5}">
                      <a16:colId xmlns:a16="http://schemas.microsoft.com/office/drawing/2014/main" val="3510201734"/>
                    </a:ext>
                  </a:extLst>
                </a:gridCol>
                <a:gridCol w="1305982">
                  <a:extLst>
                    <a:ext uri="{9D8B030D-6E8A-4147-A177-3AD203B41FA5}">
                      <a16:colId xmlns:a16="http://schemas.microsoft.com/office/drawing/2014/main" val="54349615"/>
                    </a:ext>
                  </a:extLst>
                </a:gridCol>
                <a:gridCol w="1026284">
                  <a:extLst>
                    <a:ext uri="{9D8B030D-6E8A-4147-A177-3AD203B41FA5}">
                      <a16:colId xmlns:a16="http://schemas.microsoft.com/office/drawing/2014/main" val="1494428081"/>
                    </a:ext>
                  </a:extLst>
                </a:gridCol>
                <a:gridCol w="1154570">
                  <a:extLst>
                    <a:ext uri="{9D8B030D-6E8A-4147-A177-3AD203B41FA5}">
                      <a16:colId xmlns:a16="http://schemas.microsoft.com/office/drawing/2014/main" val="1763042486"/>
                    </a:ext>
                  </a:extLst>
                </a:gridCol>
                <a:gridCol w="1026284">
                  <a:extLst>
                    <a:ext uri="{9D8B030D-6E8A-4147-A177-3AD203B41FA5}">
                      <a16:colId xmlns:a16="http://schemas.microsoft.com/office/drawing/2014/main" val="2874868214"/>
                    </a:ext>
                  </a:extLst>
                </a:gridCol>
                <a:gridCol w="1154570">
                  <a:extLst>
                    <a:ext uri="{9D8B030D-6E8A-4147-A177-3AD203B41FA5}">
                      <a16:colId xmlns:a16="http://schemas.microsoft.com/office/drawing/2014/main" val="423364105"/>
                    </a:ext>
                  </a:extLst>
                </a:gridCol>
              </a:tblGrid>
              <a:tr h="4363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721044"/>
                  </a:ext>
                </a:extLst>
              </a:tr>
              <a:tr h="6894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Sacramento River Chinook Runs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Without Sites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Sites Increment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Change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Without Sites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624205" algn="l"/>
                          <a:tab pos="1539875" algn="ctr"/>
                        </a:tabLs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Sites Increment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624205" algn="l"/>
                          <a:tab pos="1539875" algn="ctr"/>
                        </a:tabLs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Change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273800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Winter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1,996,967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68,269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3.4 %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1,818,783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109,752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378350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Spring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437,648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357,458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17,520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623267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Fall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17,896,789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226,190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15,507,733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623,264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000679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Late-Fall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2,892,264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20,442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2,744,016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95,108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476069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Runs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23,223,668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319,047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20,427,989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845,644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4477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2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955E08-E122-405C-B8D7-FBFCC050EEE2}"/>
              </a:ext>
            </a:extLst>
          </p:cNvPr>
          <p:cNvSpPr txBox="1"/>
          <p:nvPr/>
        </p:nvSpPr>
        <p:spPr>
          <a:xfrm>
            <a:off x="8652935" y="5623805"/>
            <a:ext cx="406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A456BE-7DB5-433D-AF30-F3B949BACEEB}"/>
              </a:ext>
            </a:extLst>
          </p:cNvPr>
          <p:cNvSpPr txBox="1">
            <a:spLocks/>
          </p:cNvSpPr>
          <p:nvPr/>
        </p:nvSpPr>
        <p:spPr>
          <a:xfrm>
            <a:off x="0" y="273686"/>
            <a:ext cx="9144000" cy="95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288925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SALMOD Results</a:t>
            </a:r>
          </a:p>
          <a:p>
            <a:pPr marL="288925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0" dirty="0">
                <a:solidFill>
                  <a:srgbClr val="FFFFFF"/>
                </a:solidFill>
              </a:rPr>
              <a:t>(Incremental Change - Dry Years)</a:t>
            </a:r>
            <a:endParaRPr kumimoji="0" lang="en-US" sz="2000" b="0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BC8CC2-1628-430A-A95E-6F593296CF55}"/>
              </a:ext>
            </a:extLst>
          </p:cNvPr>
          <p:cNvSpPr/>
          <p:nvPr/>
        </p:nvSpPr>
        <p:spPr>
          <a:xfrm>
            <a:off x="3522428" y="6064942"/>
            <a:ext cx="3705308" cy="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B8393C-59F1-427A-81D6-947C7B917A5D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18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0C4AF8-96B2-4EAA-874B-74FF54766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64872"/>
              </p:ext>
            </p:extLst>
          </p:nvPr>
        </p:nvGraphicFramePr>
        <p:xfrm>
          <a:off x="348199" y="1482390"/>
          <a:ext cx="8447602" cy="3458704"/>
        </p:xfrm>
        <a:graphic>
          <a:graphicData uri="http://schemas.openxmlformats.org/drawingml/2006/table">
            <a:tbl>
              <a:tblPr/>
              <a:tblGrid>
                <a:gridCol w="1688867">
                  <a:extLst>
                    <a:ext uri="{9D8B030D-6E8A-4147-A177-3AD203B41FA5}">
                      <a16:colId xmlns:a16="http://schemas.microsoft.com/office/drawing/2014/main" val="4169151499"/>
                    </a:ext>
                  </a:extLst>
                </a:gridCol>
                <a:gridCol w="1091045">
                  <a:extLst>
                    <a:ext uri="{9D8B030D-6E8A-4147-A177-3AD203B41FA5}">
                      <a16:colId xmlns:a16="http://schemas.microsoft.com/office/drawing/2014/main" val="3510201734"/>
                    </a:ext>
                  </a:extLst>
                </a:gridCol>
                <a:gridCol w="1305982">
                  <a:extLst>
                    <a:ext uri="{9D8B030D-6E8A-4147-A177-3AD203B41FA5}">
                      <a16:colId xmlns:a16="http://schemas.microsoft.com/office/drawing/2014/main" val="54349615"/>
                    </a:ext>
                  </a:extLst>
                </a:gridCol>
                <a:gridCol w="1026284">
                  <a:extLst>
                    <a:ext uri="{9D8B030D-6E8A-4147-A177-3AD203B41FA5}">
                      <a16:colId xmlns:a16="http://schemas.microsoft.com/office/drawing/2014/main" val="1494428081"/>
                    </a:ext>
                  </a:extLst>
                </a:gridCol>
                <a:gridCol w="1154570">
                  <a:extLst>
                    <a:ext uri="{9D8B030D-6E8A-4147-A177-3AD203B41FA5}">
                      <a16:colId xmlns:a16="http://schemas.microsoft.com/office/drawing/2014/main" val="1763042486"/>
                    </a:ext>
                  </a:extLst>
                </a:gridCol>
                <a:gridCol w="1026284">
                  <a:extLst>
                    <a:ext uri="{9D8B030D-6E8A-4147-A177-3AD203B41FA5}">
                      <a16:colId xmlns:a16="http://schemas.microsoft.com/office/drawing/2014/main" val="2874868214"/>
                    </a:ext>
                  </a:extLst>
                </a:gridCol>
                <a:gridCol w="1154570">
                  <a:extLst>
                    <a:ext uri="{9D8B030D-6E8A-4147-A177-3AD203B41FA5}">
                      <a16:colId xmlns:a16="http://schemas.microsoft.com/office/drawing/2014/main" val="423364105"/>
                    </a:ext>
                  </a:extLst>
                </a:gridCol>
              </a:tblGrid>
              <a:tr h="4363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Dry Years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Years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721044"/>
                  </a:ext>
                </a:extLst>
              </a:tr>
              <a:tr h="6894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Sacramento River Chinook Runs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273800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Winter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6.1 %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66.7%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378350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Spring 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64.8%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623267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Fall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000679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Late-Fall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476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42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955E08-E122-405C-B8D7-FBFCC050EEE2}"/>
              </a:ext>
            </a:extLst>
          </p:cNvPr>
          <p:cNvSpPr txBox="1"/>
          <p:nvPr/>
        </p:nvSpPr>
        <p:spPr>
          <a:xfrm>
            <a:off x="8652935" y="5623805"/>
            <a:ext cx="406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A456BE-7DB5-433D-AF30-F3B949BACEEB}"/>
              </a:ext>
            </a:extLst>
          </p:cNvPr>
          <p:cNvSpPr txBox="1">
            <a:spLocks/>
          </p:cNvSpPr>
          <p:nvPr/>
        </p:nvSpPr>
        <p:spPr>
          <a:xfrm>
            <a:off x="0" y="273686"/>
            <a:ext cx="9144000" cy="95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288925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Flow Stability Results</a:t>
            </a:r>
            <a:endParaRPr kumimoji="0" lang="en-US" sz="2800" b="0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BC8CC2-1628-430A-A95E-6F593296CF55}"/>
              </a:ext>
            </a:extLst>
          </p:cNvPr>
          <p:cNvSpPr/>
          <p:nvPr/>
        </p:nvSpPr>
        <p:spPr>
          <a:xfrm>
            <a:off x="3522428" y="6064942"/>
            <a:ext cx="3705308" cy="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B8393C-59F1-427A-81D6-947C7B917A5D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19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5DC709-E0D8-4E62-8117-78AEB2CBA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978033"/>
              </p:ext>
            </p:extLst>
          </p:nvPr>
        </p:nvGraphicFramePr>
        <p:xfrm>
          <a:off x="633845" y="1711869"/>
          <a:ext cx="7770117" cy="40134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97878">
                  <a:extLst>
                    <a:ext uri="{9D8B030D-6E8A-4147-A177-3AD203B41FA5}">
                      <a16:colId xmlns:a16="http://schemas.microsoft.com/office/drawing/2014/main" val="3876155789"/>
                    </a:ext>
                  </a:extLst>
                </a:gridCol>
                <a:gridCol w="2109354">
                  <a:extLst>
                    <a:ext uri="{9D8B030D-6E8A-4147-A177-3AD203B41FA5}">
                      <a16:colId xmlns:a16="http://schemas.microsoft.com/office/drawing/2014/main" val="3570155159"/>
                    </a:ext>
                  </a:extLst>
                </a:gridCol>
                <a:gridCol w="1862885">
                  <a:extLst>
                    <a:ext uri="{9D8B030D-6E8A-4147-A177-3AD203B41FA5}">
                      <a16:colId xmlns:a16="http://schemas.microsoft.com/office/drawing/2014/main" val="2202071956"/>
                    </a:ext>
                  </a:extLst>
                </a:gridCol>
              </a:tblGrid>
              <a:tr h="635418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Flow Stabilization (Percent change in Average December-February flow increases from Keswick Dam)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732748"/>
                  </a:ext>
                </a:extLst>
              </a:tr>
              <a:tr h="5588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Hydrologic Condition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2030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2070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0330106"/>
                  </a:ext>
                </a:extLst>
              </a:tr>
              <a:tr h="5588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Long-term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2.5%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1.7%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3491333"/>
                  </a:ext>
                </a:extLst>
              </a:tr>
              <a:tr h="5588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Below Normal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3.8%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3.9%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0852001"/>
                  </a:ext>
                </a:extLst>
              </a:tr>
              <a:tr h="5588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Dry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11.9%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6.1%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6519599"/>
                  </a:ext>
                </a:extLst>
              </a:tr>
              <a:tr h="5588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Critical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4.2%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7.9%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925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6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9DD8E5-592F-46E9-B325-A606421B75CB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59FCD89-81EC-42E8-B56B-90B5DC54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674"/>
            <a:ext cx="9144000" cy="511550"/>
          </a:xfrm>
        </p:spPr>
        <p:txBody>
          <a:bodyPr anchor="t" anchorCtr="0">
            <a:noAutofit/>
          </a:bodyPr>
          <a:lstStyle/>
          <a:p>
            <a:pPr marL="231775" algn="l"/>
            <a:r>
              <a:rPr lang="en-US" sz="2800" spc="20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2800" b="1" spc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CA21E-573F-4733-9A3E-BF06F4818885}"/>
              </a:ext>
            </a:extLst>
          </p:cNvPr>
          <p:cNvSpPr txBox="1"/>
          <p:nvPr/>
        </p:nvSpPr>
        <p:spPr>
          <a:xfrm>
            <a:off x="203200" y="844468"/>
            <a:ext cx="8737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9075" lvl="2" indent="-574675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Introductions and Purpose</a:t>
            </a:r>
          </a:p>
          <a:p>
            <a:pPr marL="1489075" lvl="2" indent="-574675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lang="en-US" sz="3200" dirty="0">
                <a:solidFill>
                  <a:srgbClr val="3B6B7A"/>
                </a:solidFill>
              </a:rPr>
              <a:t>Project Overview &amp; Updates</a:t>
            </a:r>
          </a:p>
          <a:p>
            <a:pPr marL="1489075" lvl="2" indent="-574675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lang="en-US" sz="3200" dirty="0">
                <a:solidFill>
                  <a:srgbClr val="3B6B7A"/>
                </a:solidFill>
              </a:rPr>
              <a:t>Operations Simulations – Hydrology &amp; Tools</a:t>
            </a:r>
          </a:p>
          <a:p>
            <a:pPr marL="1489075" lvl="2" indent="-574675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Operations Results</a:t>
            </a:r>
            <a:endParaRPr lang="en-US" sz="3200" dirty="0">
              <a:solidFill>
                <a:srgbClr val="3B6B7A"/>
              </a:solidFill>
            </a:endParaRPr>
          </a:p>
          <a:p>
            <a:pPr marL="1489075" lvl="2" indent="-574675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lang="en-US" sz="3200" dirty="0">
                <a:solidFill>
                  <a:srgbClr val="3B6B7A"/>
                </a:solidFill>
              </a:rPr>
              <a:t>Tools</a:t>
            </a:r>
          </a:p>
          <a:p>
            <a:pPr marL="1489075" lvl="2" indent="-574675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lang="en-US" sz="3200" dirty="0">
                <a:solidFill>
                  <a:srgbClr val="3B6B7A"/>
                </a:solidFill>
              </a:rPr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805E1-7160-4385-8B65-3A3B8CE4E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3340"/>
            <a:ext cx="9144000" cy="17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4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955E08-E122-405C-B8D7-FBFCC050EEE2}"/>
              </a:ext>
            </a:extLst>
          </p:cNvPr>
          <p:cNvSpPr txBox="1"/>
          <p:nvPr/>
        </p:nvSpPr>
        <p:spPr>
          <a:xfrm>
            <a:off x="8652935" y="5623805"/>
            <a:ext cx="406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A456BE-7DB5-433D-AF30-F3B949BACEEB}"/>
              </a:ext>
            </a:extLst>
          </p:cNvPr>
          <p:cNvSpPr txBox="1">
            <a:spLocks/>
          </p:cNvSpPr>
          <p:nvPr/>
        </p:nvSpPr>
        <p:spPr>
          <a:xfrm>
            <a:off x="0" y="273686"/>
            <a:ext cx="9144000" cy="95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288925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OBAN Results</a:t>
            </a:r>
            <a:endParaRPr kumimoji="0" lang="en-US" sz="2800" b="0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BC8CC2-1628-430A-A95E-6F593296CF55}"/>
              </a:ext>
            </a:extLst>
          </p:cNvPr>
          <p:cNvSpPr/>
          <p:nvPr/>
        </p:nvSpPr>
        <p:spPr>
          <a:xfrm>
            <a:off x="3522428" y="6064942"/>
            <a:ext cx="3705308" cy="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B8393C-59F1-427A-81D6-947C7B917A5D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20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17925C-EDDA-45C5-BB02-30702E913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722135"/>
              </p:ext>
            </p:extLst>
          </p:nvPr>
        </p:nvGraphicFramePr>
        <p:xfrm>
          <a:off x="659957" y="1397000"/>
          <a:ext cx="7992976" cy="3719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1313">
                  <a:extLst>
                    <a:ext uri="{9D8B030D-6E8A-4147-A177-3AD203B41FA5}">
                      <a16:colId xmlns:a16="http://schemas.microsoft.com/office/drawing/2014/main" val="338311393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1180071208"/>
                    </a:ext>
                  </a:extLst>
                </a:gridCol>
                <a:gridCol w="1304014">
                  <a:extLst>
                    <a:ext uri="{9D8B030D-6E8A-4147-A177-3AD203B41FA5}">
                      <a16:colId xmlns:a16="http://schemas.microsoft.com/office/drawing/2014/main" val="3691723391"/>
                    </a:ext>
                  </a:extLst>
                </a:gridCol>
                <a:gridCol w="1345684">
                  <a:extLst>
                    <a:ext uri="{9D8B030D-6E8A-4147-A177-3AD203B41FA5}">
                      <a16:colId xmlns:a16="http://schemas.microsoft.com/office/drawing/2014/main" val="1135815931"/>
                    </a:ext>
                  </a:extLst>
                </a:gridCol>
              </a:tblGrid>
              <a:tr h="839146">
                <a:tc gridSpan="4">
                  <a:txBody>
                    <a:bodyPr/>
                    <a:lstStyle/>
                    <a:p>
                      <a:r>
                        <a:rPr lang="en-US" sz="2400" u="none" strike="noStrike" kern="1200" baseline="0" dirty="0"/>
                        <a:t>Long-term Average Escapement for Winter-Run Chinook Salmon (1971-2002) 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94744"/>
                  </a:ext>
                </a:extLst>
              </a:tr>
              <a:tr h="77638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Current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502637"/>
                  </a:ext>
                </a:extLst>
              </a:tr>
              <a:tr h="457867">
                <a:tc>
                  <a:txBody>
                    <a:bodyPr/>
                    <a:lstStyle/>
                    <a:p>
                      <a:r>
                        <a:rPr lang="en-US" sz="2400" dirty="0"/>
                        <a:t>Without Sites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3997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764612"/>
                  </a:ext>
                </a:extLst>
              </a:tr>
              <a:tr h="801267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Increment with Sites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283 (7.1%)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70 (2.5%)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240 (10%.6)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8079247"/>
                  </a:ext>
                </a:extLst>
              </a:tr>
              <a:tr h="801267">
                <a:tc>
                  <a:txBody>
                    <a:bodyPr/>
                    <a:lstStyle/>
                    <a:p>
                      <a:r>
                        <a:rPr lang="en-US" sz="2400" dirty="0"/>
                        <a:t>Sites Increment with Flow-Mortality Correction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264  (6.6%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58 (2.1%)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228 (10.1%)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598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62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4DDC60-7FEA-44D6-B839-DD126487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C44777-CEFC-4A2F-AEA0-0113687789B0}"/>
              </a:ext>
            </a:extLst>
          </p:cNvPr>
          <p:cNvSpPr txBox="1">
            <a:spLocks/>
          </p:cNvSpPr>
          <p:nvPr/>
        </p:nvSpPr>
        <p:spPr>
          <a:xfrm>
            <a:off x="0" y="-37120"/>
            <a:ext cx="9144000" cy="531959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cap="all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Montserrat" charset="0"/>
              </a:rPr>
              <a:t>Next Steps?</a:t>
            </a:r>
          </a:p>
          <a:p>
            <a:pPr marL="0" marR="0" lvl="0" indent="0" algn="ctr" defTabSz="6858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cap="none" spc="100" dirty="0">
              <a:solidFill>
                <a:prstClr val="black"/>
              </a:solidFill>
              <a:effectLst>
                <a:outerShdw blurRad="50800" dist="38100" dir="8100000" algn="tr" rotWithShape="0">
                  <a:prstClr val="white">
                    <a:alpha val="40000"/>
                  </a:prstClr>
                </a:outerShdw>
              </a:effectLst>
            </a:endParaRPr>
          </a:p>
          <a:p>
            <a:pPr marL="0" marR="0" lvl="0" indent="0" algn="ctr" defTabSz="6858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Montserrat" charset="0"/>
              </a:rPr>
              <a:t>Topics, Date</a:t>
            </a:r>
          </a:p>
          <a:p>
            <a:pPr marL="0" marR="0" lvl="0" indent="0" algn="ctr" defTabSz="6858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Montserrat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0B9DD13-FCA1-48DA-9865-509732C604F6}"/>
              </a:ext>
            </a:extLst>
          </p:cNvPr>
          <p:cNvSpPr txBox="1">
            <a:spLocks/>
          </p:cNvSpPr>
          <p:nvPr/>
        </p:nvSpPr>
        <p:spPr>
          <a:xfrm>
            <a:off x="880110" y="3151907"/>
            <a:ext cx="7383780" cy="2481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2100" b="0" i="0" kern="80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53A1-CCC5-4F2F-9E8D-DF884D82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the 60-day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D11F6-A59F-4B7E-B8B5-6360682B9ADF}"/>
              </a:ext>
            </a:extLst>
          </p:cNvPr>
          <p:cNvSpPr txBox="1"/>
          <p:nvPr/>
        </p:nvSpPr>
        <p:spPr>
          <a:xfrm>
            <a:off x="-1" y="1534809"/>
            <a:ext cx="910161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lvl="2">
              <a:spcBef>
                <a:spcPts val="1200"/>
              </a:spcBef>
              <a:tabLst>
                <a:tab pos="5716588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Guide the Authority to increase the clarity of the Project Description and supporting analyses for an affordable project capable of providing meaningful water supply and dedicated ecosystem benefits looking toward </a:t>
            </a:r>
          </a:p>
          <a:p>
            <a:pPr marL="1489075" lvl="2" indent="-574675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lang="en-US" sz="3200" dirty="0">
                <a:solidFill>
                  <a:srgbClr val="3B6B7A"/>
                </a:solidFill>
              </a:rPr>
              <a:t>Final EIR/EIS</a:t>
            </a:r>
          </a:p>
          <a:p>
            <a:pPr marL="1489075" lvl="2" indent="-574675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lang="en-US" sz="3200" dirty="0">
                <a:solidFill>
                  <a:srgbClr val="3B6B7A"/>
                </a:solidFill>
              </a:rPr>
              <a:t>Permit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9058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53A1-CCC5-4F2F-9E8D-DF884D82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Issues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D11F6-A59F-4B7E-B8B5-6360682B9ADF}"/>
              </a:ext>
            </a:extLst>
          </p:cNvPr>
          <p:cNvSpPr txBox="1"/>
          <p:nvPr/>
        </p:nvSpPr>
        <p:spPr>
          <a:xfrm>
            <a:off x="0" y="1601421"/>
            <a:ext cx="9144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r>
              <a:rPr lang="en-US" sz="2600" dirty="0">
                <a:solidFill>
                  <a:srgbClr val="3B6B7A"/>
                </a:solidFill>
              </a:rPr>
              <a:t>Diversion rate and timing</a:t>
            </a:r>
          </a:p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r>
              <a:rPr lang="en-US" sz="2600" dirty="0">
                <a:solidFill>
                  <a:srgbClr val="3B6B7A"/>
                </a:solidFill>
              </a:rPr>
              <a:t>Trigger values</a:t>
            </a:r>
          </a:p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r>
              <a:rPr lang="en-US" sz="2600" dirty="0">
                <a:solidFill>
                  <a:srgbClr val="3B6B7A"/>
                </a:solidFill>
              </a:rPr>
              <a:t>Floodplain and Bypass habitat</a:t>
            </a:r>
          </a:p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r>
              <a:rPr lang="en-US" sz="2600" dirty="0">
                <a:solidFill>
                  <a:srgbClr val="3B6B7A"/>
                </a:solidFill>
              </a:rPr>
              <a:t>Coldwater pool development and release</a:t>
            </a:r>
          </a:p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r>
              <a:rPr lang="en-US" sz="2600" dirty="0">
                <a:solidFill>
                  <a:srgbClr val="3B6B7A"/>
                </a:solidFill>
              </a:rPr>
              <a:t>Flow stability supply development and release effects</a:t>
            </a:r>
          </a:p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r>
              <a:rPr lang="en-US" sz="2600" dirty="0">
                <a:solidFill>
                  <a:srgbClr val="3B6B7A"/>
                </a:solidFill>
              </a:rPr>
              <a:t>Flow-mortality analysis and scientific basis</a:t>
            </a:r>
          </a:p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r>
              <a:rPr lang="en-US" sz="2600" dirty="0">
                <a:solidFill>
                  <a:srgbClr val="3B6B7A"/>
                </a:solidFill>
              </a:rPr>
              <a:t>Sites Reservoir water quality and release effects</a:t>
            </a:r>
          </a:p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r>
              <a:rPr lang="en-US" sz="2600" dirty="0">
                <a:solidFill>
                  <a:srgbClr val="3B6B7A"/>
                </a:solidFill>
              </a:rPr>
              <a:t>Sediment management</a:t>
            </a:r>
          </a:p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r>
              <a:rPr lang="en-US" sz="2600" dirty="0">
                <a:solidFill>
                  <a:srgbClr val="3B6B7A"/>
                </a:solidFill>
              </a:rPr>
              <a:t>Delta Outflow management and effects</a:t>
            </a:r>
          </a:p>
          <a:p>
            <a:pPr marL="822960" lvl="2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716588" algn="l"/>
              </a:tabLst>
              <a:defRPr/>
            </a:pPr>
            <a:endParaRPr lang="en-US" sz="3200" dirty="0">
              <a:solidFill>
                <a:srgbClr val="3B6B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42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9DD62-E123-43FA-9B79-4C4E969BB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" y="1928664"/>
            <a:ext cx="8618706" cy="3929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99341E-4899-4C30-9999-04D631643966}"/>
              </a:ext>
            </a:extLst>
          </p:cNvPr>
          <p:cNvSpPr/>
          <p:nvPr/>
        </p:nvSpPr>
        <p:spPr>
          <a:xfrm>
            <a:off x="0" y="1137967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0FDB4112-FAD7-4ADA-9075-727751AA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002" y="147890"/>
            <a:ext cx="7886700" cy="953313"/>
          </a:xfrm>
        </p:spPr>
        <p:txBody>
          <a:bodyPr>
            <a:normAutofit/>
          </a:bodyPr>
          <a:lstStyle/>
          <a:p>
            <a:pPr marL="457200"/>
            <a:r>
              <a:rPr lang="en-US" sz="2800" b="1" spc="200" dirty="0">
                <a:latin typeface="Arial" panose="020B0604020202020204" pitchFamily="34" charset="0"/>
                <a:cs typeface="Arial" panose="020B0604020202020204" pitchFamily="34" charset="0"/>
              </a:rPr>
              <a:t>Regional Map</a:t>
            </a:r>
            <a:endParaRPr lang="en-US" sz="2800" b="1" spc="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3DEC8F3A-00D9-42BF-921A-D3B100BF9EF7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5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83125FE-8F6C-4F3D-9445-186D329EE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851" y="111125"/>
            <a:ext cx="4796171" cy="6635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630B0-711D-41E1-B256-77E9AC8E1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857876"/>
            <a:ext cx="1347382" cy="4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9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36267" y="695562"/>
            <a:ext cx="2607734" cy="221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8672" r="20198" b="8853"/>
          <a:stretch/>
        </p:blipFill>
        <p:spPr>
          <a:xfrm>
            <a:off x="6592949" y="661804"/>
            <a:ext cx="2551051" cy="2203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80"/>
            <a:ext cx="9133839" cy="688554"/>
          </a:xfrm>
        </p:spPr>
        <p:txBody>
          <a:bodyPr>
            <a:noAutofit/>
          </a:bodyPr>
          <a:lstStyle/>
          <a:p>
            <a:pPr marL="457200">
              <a:tabLst>
                <a:tab pos="8343900" algn="r"/>
              </a:tabLst>
            </a:pPr>
            <a:r>
              <a:rPr lang="en-US" sz="2800" spc="100" dirty="0"/>
              <a:t>Project Facilities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6774" r="52201" b="6035"/>
          <a:stretch/>
        </p:blipFill>
        <p:spPr>
          <a:xfrm>
            <a:off x="317226" y="1104901"/>
            <a:ext cx="3394705" cy="53690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r="52376"/>
          <a:stretch/>
        </p:blipFill>
        <p:spPr>
          <a:xfrm>
            <a:off x="2158584" y="688555"/>
            <a:ext cx="1528996" cy="6169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t="26743" r="64780" b="6226"/>
          <a:stretch/>
        </p:blipFill>
        <p:spPr>
          <a:xfrm>
            <a:off x="891916" y="2338467"/>
            <a:ext cx="1458818" cy="4135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3806" y="4774046"/>
            <a:ext cx="75975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 w="635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Maxwell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4" t="11160" r="60426" b="80756"/>
          <a:stretch/>
        </p:blipFill>
        <p:spPr>
          <a:xfrm>
            <a:off x="1842555" y="1377110"/>
            <a:ext cx="977494" cy="4987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3" t="11160" r="51719" b="80756"/>
          <a:stretch/>
        </p:blipFill>
        <p:spPr>
          <a:xfrm>
            <a:off x="2870569" y="1374420"/>
            <a:ext cx="887884" cy="4987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3" t="60373" r="72741" b="34178"/>
          <a:stretch/>
        </p:blipFill>
        <p:spPr>
          <a:xfrm>
            <a:off x="376518" y="4410635"/>
            <a:ext cx="1116081" cy="3361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6" t="37973" r="33518" b="57955"/>
          <a:stretch/>
        </p:blipFill>
        <p:spPr>
          <a:xfrm>
            <a:off x="4827181" y="2960989"/>
            <a:ext cx="1131409" cy="318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13026" r="64147" b="74825"/>
          <a:stretch/>
        </p:blipFill>
        <p:spPr>
          <a:xfrm>
            <a:off x="7696461" y="4802254"/>
            <a:ext cx="678011" cy="1868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30349" r="52506" b="60154"/>
          <a:stretch/>
        </p:blipFill>
        <p:spPr>
          <a:xfrm>
            <a:off x="7686301" y="5101970"/>
            <a:ext cx="1199121" cy="1460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7" t="50314" r="7805" b="37596"/>
          <a:stretch/>
        </p:blipFill>
        <p:spPr>
          <a:xfrm>
            <a:off x="7727387" y="5512905"/>
            <a:ext cx="1406453" cy="1859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476" y="3190529"/>
            <a:ext cx="143681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 w="635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Sacramento River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33" y="2196523"/>
            <a:ext cx="291244" cy="2912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49" y="5595722"/>
            <a:ext cx="291244" cy="29124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927860" y="3283991"/>
            <a:ext cx="5004522" cy="332137"/>
            <a:chOff x="1927860" y="3316457"/>
            <a:chExt cx="5004522" cy="332137"/>
          </a:xfrm>
        </p:grpSpPr>
        <p:grpSp>
          <p:nvGrpSpPr>
            <p:cNvPr id="33" name="Group 32"/>
            <p:cNvGrpSpPr/>
            <p:nvPr/>
          </p:nvGrpSpPr>
          <p:grpSpPr>
            <a:xfrm>
              <a:off x="2632488" y="3316457"/>
              <a:ext cx="4299894" cy="332137"/>
              <a:chOff x="2632488" y="3313162"/>
              <a:chExt cx="4299894" cy="33213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3883125" y="3313162"/>
                <a:ext cx="3049257" cy="23111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eform 31"/>
              <p:cNvSpPr/>
              <p:nvPr/>
            </p:nvSpPr>
            <p:spPr>
              <a:xfrm>
                <a:off x="2632488" y="3313162"/>
                <a:ext cx="1271139" cy="332137"/>
              </a:xfrm>
              <a:custGeom>
                <a:avLst/>
                <a:gdLst>
                  <a:gd name="connsiteX0" fmla="*/ 0 w 1271139"/>
                  <a:gd name="connsiteY0" fmla="*/ 291132 h 332137"/>
                  <a:gd name="connsiteX1" fmla="*/ 184520 w 1271139"/>
                  <a:gd name="connsiteY1" fmla="*/ 295233 h 332137"/>
                  <a:gd name="connsiteX2" fmla="*/ 196821 w 1271139"/>
                  <a:gd name="connsiteY2" fmla="*/ 299333 h 332137"/>
                  <a:gd name="connsiteX3" fmla="*/ 233725 w 1271139"/>
                  <a:gd name="connsiteY3" fmla="*/ 315735 h 332137"/>
                  <a:gd name="connsiteX4" fmla="*/ 246027 w 1271139"/>
                  <a:gd name="connsiteY4" fmla="*/ 319835 h 332137"/>
                  <a:gd name="connsiteX5" fmla="*/ 270629 w 1271139"/>
                  <a:gd name="connsiteY5" fmla="*/ 332137 h 332137"/>
                  <a:gd name="connsiteX6" fmla="*/ 282931 w 1271139"/>
                  <a:gd name="connsiteY6" fmla="*/ 328036 h 332137"/>
                  <a:gd name="connsiteX7" fmla="*/ 332136 w 1271139"/>
                  <a:gd name="connsiteY7" fmla="*/ 323936 h 332137"/>
                  <a:gd name="connsiteX8" fmla="*/ 352638 w 1271139"/>
                  <a:gd name="connsiteY8" fmla="*/ 319835 h 332137"/>
                  <a:gd name="connsiteX9" fmla="*/ 364940 w 1271139"/>
                  <a:gd name="connsiteY9" fmla="*/ 315735 h 332137"/>
                  <a:gd name="connsiteX10" fmla="*/ 389542 w 1271139"/>
                  <a:gd name="connsiteY10" fmla="*/ 311634 h 332137"/>
                  <a:gd name="connsiteX11" fmla="*/ 414145 w 1271139"/>
                  <a:gd name="connsiteY11" fmla="*/ 303434 h 332137"/>
                  <a:gd name="connsiteX12" fmla="*/ 430547 w 1271139"/>
                  <a:gd name="connsiteY12" fmla="*/ 299333 h 332137"/>
                  <a:gd name="connsiteX13" fmla="*/ 455150 w 1271139"/>
                  <a:gd name="connsiteY13" fmla="*/ 291132 h 332137"/>
                  <a:gd name="connsiteX14" fmla="*/ 479752 w 1271139"/>
                  <a:gd name="connsiteY14" fmla="*/ 282931 h 332137"/>
                  <a:gd name="connsiteX15" fmla="*/ 492054 w 1271139"/>
                  <a:gd name="connsiteY15" fmla="*/ 278831 h 332137"/>
                  <a:gd name="connsiteX16" fmla="*/ 533058 w 1271139"/>
                  <a:gd name="connsiteY16" fmla="*/ 266529 h 332137"/>
                  <a:gd name="connsiteX17" fmla="*/ 545360 w 1271139"/>
                  <a:gd name="connsiteY17" fmla="*/ 258329 h 332137"/>
                  <a:gd name="connsiteX18" fmla="*/ 561761 w 1271139"/>
                  <a:gd name="connsiteY18" fmla="*/ 250128 h 332137"/>
                  <a:gd name="connsiteX19" fmla="*/ 586364 w 1271139"/>
                  <a:gd name="connsiteY19" fmla="*/ 225525 h 332137"/>
                  <a:gd name="connsiteX20" fmla="*/ 615067 w 1271139"/>
                  <a:gd name="connsiteY20" fmla="*/ 192721 h 332137"/>
                  <a:gd name="connsiteX21" fmla="*/ 635569 w 1271139"/>
                  <a:gd name="connsiteY21" fmla="*/ 168119 h 332137"/>
                  <a:gd name="connsiteX22" fmla="*/ 651971 w 1271139"/>
                  <a:gd name="connsiteY22" fmla="*/ 143516 h 332137"/>
                  <a:gd name="connsiteX23" fmla="*/ 660172 w 1271139"/>
                  <a:gd name="connsiteY23" fmla="*/ 131215 h 332137"/>
                  <a:gd name="connsiteX24" fmla="*/ 684775 w 1271139"/>
                  <a:gd name="connsiteY24" fmla="*/ 114813 h 332137"/>
                  <a:gd name="connsiteX25" fmla="*/ 725779 w 1271139"/>
                  <a:gd name="connsiteY25" fmla="*/ 98411 h 332137"/>
                  <a:gd name="connsiteX26" fmla="*/ 733980 w 1271139"/>
                  <a:gd name="connsiteY26" fmla="*/ 86110 h 332137"/>
                  <a:gd name="connsiteX27" fmla="*/ 770884 w 1271139"/>
                  <a:gd name="connsiteY27" fmla="*/ 90210 h 332137"/>
                  <a:gd name="connsiteX28" fmla="*/ 820090 w 1271139"/>
                  <a:gd name="connsiteY28" fmla="*/ 86110 h 332137"/>
                  <a:gd name="connsiteX29" fmla="*/ 844692 w 1271139"/>
                  <a:gd name="connsiteY29" fmla="*/ 69708 h 332137"/>
                  <a:gd name="connsiteX30" fmla="*/ 856994 w 1271139"/>
                  <a:gd name="connsiteY30" fmla="*/ 61507 h 332137"/>
                  <a:gd name="connsiteX31" fmla="*/ 881596 w 1271139"/>
                  <a:gd name="connsiteY31" fmla="*/ 45105 h 332137"/>
                  <a:gd name="connsiteX32" fmla="*/ 1008710 w 1271139"/>
                  <a:gd name="connsiteY32" fmla="*/ 36904 h 332137"/>
                  <a:gd name="connsiteX33" fmla="*/ 1049715 w 1271139"/>
                  <a:gd name="connsiteY33" fmla="*/ 41005 h 332137"/>
                  <a:gd name="connsiteX34" fmla="*/ 1213733 w 1271139"/>
                  <a:gd name="connsiteY34" fmla="*/ 36904 h 332137"/>
                  <a:gd name="connsiteX35" fmla="*/ 1226034 w 1271139"/>
                  <a:gd name="connsiteY35" fmla="*/ 28703 h 332137"/>
                  <a:gd name="connsiteX36" fmla="*/ 1238335 w 1271139"/>
                  <a:gd name="connsiteY36" fmla="*/ 24603 h 332137"/>
                  <a:gd name="connsiteX37" fmla="*/ 1250637 w 1271139"/>
                  <a:gd name="connsiteY37" fmla="*/ 12302 h 332137"/>
                  <a:gd name="connsiteX38" fmla="*/ 1271139 w 1271139"/>
                  <a:gd name="connsiteY38" fmla="*/ 0 h 332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71139" h="332137">
                    <a:moveTo>
                      <a:pt x="0" y="291132"/>
                    </a:moveTo>
                    <a:cubicBezTo>
                      <a:pt x="60919" y="287071"/>
                      <a:pt x="124503" y="280228"/>
                      <a:pt x="184520" y="295233"/>
                    </a:cubicBezTo>
                    <a:cubicBezTo>
                      <a:pt x="188713" y="296281"/>
                      <a:pt x="192721" y="297966"/>
                      <a:pt x="196821" y="299333"/>
                    </a:cubicBezTo>
                    <a:cubicBezTo>
                      <a:pt x="216314" y="312328"/>
                      <a:pt x="204450" y="305977"/>
                      <a:pt x="233725" y="315735"/>
                    </a:cubicBezTo>
                    <a:lnTo>
                      <a:pt x="246027" y="319835"/>
                    </a:lnTo>
                    <a:cubicBezTo>
                      <a:pt x="252245" y="323981"/>
                      <a:pt x="262142" y="332137"/>
                      <a:pt x="270629" y="332137"/>
                    </a:cubicBezTo>
                    <a:cubicBezTo>
                      <a:pt x="274952" y="332137"/>
                      <a:pt x="278646" y="328607"/>
                      <a:pt x="282931" y="328036"/>
                    </a:cubicBezTo>
                    <a:cubicBezTo>
                      <a:pt x="299245" y="325861"/>
                      <a:pt x="315734" y="325303"/>
                      <a:pt x="332136" y="323936"/>
                    </a:cubicBezTo>
                    <a:cubicBezTo>
                      <a:pt x="338970" y="322569"/>
                      <a:pt x="345877" y="321525"/>
                      <a:pt x="352638" y="319835"/>
                    </a:cubicBezTo>
                    <a:cubicBezTo>
                      <a:pt x="356831" y="318787"/>
                      <a:pt x="360721" y="316673"/>
                      <a:pt x="364940" y="315735"/>
                    </a:cubicBezTo>
                    <a:cubicBezTo>
                      <a:pt x="373056" y="313931"/>
                      <a:pt x="381476" y="313650"/>
                      <a:pt x="389542" y="311634"/>
                    </a:cubicBezTo>
                    <a:cubicBezTo>
                      <a:pt x="397928" y="309537"/>
                      <a:pt x="405759" y="305531"/>
                      <a:pt x="414145" y="303434"/>
                    </a:cubicBezTo>
                    <a:cubicBezTo>
                      <a:pt x="419612" y="302067"/>
                      <a:pt x="425149" y="300952"/>
                      <a:pt x="430547" y="299333"/>
                    </a:cubicBezTo>
                    <a:cubicBezTo>
                      <a:pt x="438827" y="296849"/>
                      <a:pt x="446949" y="293866"/>
                      <a:pt x="455150" y="291132"/>
                    </a:cubicBezTo>
                    <a:lnTo>
                      <a:pt x="479752" y="282931"/>
                    </a:lnTo>
                    <a:cubicBezTo>
                      <a:pt x="483853" y="281564"/>
                      <a:pt x="487861" y="279880"/>
                      <a:pt x="492054" y="278831"/>
                    </a:cubicBezTo>
                    <a:cubicBezTo>
                      <a:pt x="501222" y="276539"/>
                      <a:pt x="527069" y="270521"/>
                      <a:pt x="533058" y="266529"/>
                    </a:cubicBezTo>
                    <a:cubicBezTo>
                      <a:pt x="537159" y="263796"/>
                      <a:pt x="541081" y="260774"/>
                      <a:pt x="545360" y="258329"/>
                    </a:cubicBezTo>
                    <a:cubicBezTo>
                      <a:pt x="550667" y="255297"/>
                      <a:pt x="556988" y="253946"/>
                      <a:pt x="561761" y="250128"/>
                    </a:cubicBezTo>
                    <a:cubicBezTo>
                      <a:pt x="570817" y="242883"/>
                      <a:pt x="579931" y="235175"/>
                      <a:pt x="586364" y="225525"/>
                    </a:cubicBezTo>
                    <a:cubicBezTo>
                      <a:pt x="605500" y="196822"/>
                      <a:pt x="594565" y="206389"/>
                      <a:pt x="615067" y="192721"/>
                    </a:cubicBezTo>
                    <a:cubicBezTo>
                      <a:pt x="644378" y="148757"/>
                      <a:pt x="598729" y="215485"/>
                      <a:pt x="635569" y="168119"/>
                    </a:cubicBezTo>
                    <a:cubicBezTo>
                      <a:pt x="641620" y="160339"/>
                      <a:pt x="646504" y="151717"/>
                      <a:pt x="651971" y="143516"/>
                    </a:cubicBezTo>
                    <a:cubicBezTo>
                      <a:pt x="654705" y="139416"/>
                      <a:pt x="656072" y="133949"/>
                      <a:pt x="660172" y="131215"/>
                    </a:cubicBezTo>
                    <a:cubicBezTo>
                      <a:pt x="668373" y="125748"/>
                      <a:pt x="675424" y="117930"/>
                      <a:pt x="684775" y="114813"/>
                    </a:cubicBezTo>
                    <a:cubicBezTo>
                      <a:pt x="715176" y="104679"/>
                      <a:pt x="701645" y="110478"/>
                      <a:pt x="725779" y="98411"/>
                    </a:cubicBezTo>
                    <a:cubicBezTo>
                      <a:pt x="728513" y="94311"/>
                      <a:pt x="729131" y="86992"/>
                      <a:pt x="733980" y="86110"/>
                    </a:cubicBezTo>
                    <a:cubicBezTo>
                      <a:pt x="746157" y="83896"/>
                      <a:pt x="758507" y="90210"/>
                      <a:pt x="770884" y="90210"/>
                    </a:cubicBezTo>
                    <a:cubicBezTo>
                      <a:pt x="787343" y="90210"/>
                      <a:pt x="803688" y="87477"/>
                      <a:pt x="820090" y="86110"/>
                    </a:cubicBezTo>
                    <a:lnTo>
                      <a:pt x="844692" y="69708"/>
                    </a:lnTo>
                    <a:cubicBezTo>
                      <a:pt x="848793" y="66974"/>
                      <a:pt x="853509" y="64992"/>
                      <a:pt x="856994" y="61507"/>
                    </a:cubicBezTo>
                    <a:cubicBezTo>
                      <a:pt x="872351" y="46150"/>
                      <a:pt x="863794" y="51040"/>
                      <a:pt x="881596" y="45105"/>
                    </a:cubicBezTo>
                    <a:cubicBezTo>
                      <a:pt x="920684" y="6020"/>
                      <a:pt x="890042" y="30658"/>
                      <a:pt x="1008710" y="36904"/>
                    </a:cubicBezTo>
                    <a:cubicBezTo>
                      <a:pt x="1022428" y="37626"/>
                      <a:pt x="1036047" y="39638"/>
                      <a:pt x="1049715" y="41005"/>
                    </a:cubicBezTo>
                    <a:cubicBezTo>
                      <a:pt x="1104388" y="39638"/>
                      <a:pt x="1159176" y="40711"/>
                      <a:pt x="1213733" y="36904"/>
                    </a:cubicBezTo>
                    <a:cubicBezTo>
                      <a:pt x="1218649" y="36561"/>
                      <a:pt x="1221626" y="30907"/>
                      <a:pt x="1226034" y="28703"/>
                    </a:cubicBezTo>
                    <a:cubicBezTo>
                      <a:pt x="1229900" y="26770"/>
                      <a:pt x="1234235" y="25970"/>
                      <a:pt x="1238335" y="24603"/>
                    </a:cubicBezTo>
                    <a:cubicBezTo>
                      <a:pt x="1242436" y="20503"/>
                      <a:pt x="1246182" y="16014"/>
                      <a:pt x="1250637" y="12302"/>
                    </a:cubicBezTo>
                    <a:cubicBezTo>
                      <a:pt x="1258059" y="6117"/>
                      <a:pt x="1263133" y="4003"/>
                      <a:pt x="1271139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 flipH="1">
              <a:off x="1927860" y="3476544"/>
              <a:ext cx="29718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791337" y="5287766"/>
            <a:ext cx="1104244" cy="201199"/>
            <a:chOff x="7791337" y="5440163"/>
            <a:chExt cx="1104244" cy="2011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7" t="50134" r="52338" b="36882"/>
            <a:stretch/>
          </p:blipFill>
          <p:spPr>
            <a:xfrm>
              <a:off x="8169638" y="5440163"/>
              <a:ext cx="725943" cy="201199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>
              <a:off x="7791337" y="5540762"/>
              <a:ext cx="318804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731752" y="2226058"/>
            <a:ext cx="1666249" cy="586150"/>
            <a:chOff x="7698575" y="2221918"/>
            <a:chExt cx="1613991" cy="52204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43" b="22084"/>
            <a:stretch/>
          </p:blipFill>
          <p:spPr>
            <a:xfrm>
              <a:off x="7698575" y="2494020"/>
              <a:ext cx="1613991" cy="249945"/>
            </a:xfrm>
            <a:prstGeom prst="rect">
              <a:avLst/>
            </a:prstGeom>
          </p:spPr>
        </p:pic>
        <p:sp>
          <p:nvSpPr>
            <p:cNvPr id="43" name="5-Point Star 42"/>
            <p:cNvSpPr/>
            <p:nvPr/>
          </p:nvSpPr>
          <p:spPr>
            <a:xfrm>
              <a:off x="8277589" y="2221918"/>
              <a:ext cx="273416" cy="273416"/>
            </a:xfrm>
            <a:prstGeom prst="star5">
              <a:avLst/>
            </a:prstGeom>
            <a:solidFill>
              <a:srgbClr val="D09E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1888066" y="3378200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590799" y="3496733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276599" y="3318933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866466" y="3251200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873999" y="5740401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5665" y="5698064"/>
            <a:ext cx="8451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-Regular"/>
                <a:ea typeface="+mn-ea"/>
                <a:cs typeface="Montserrat-Regular"/>
              </a:rPr>
              <a:t>Pumping Plants</a:t>
            </a:r>
          </a:p>
        </p:txBody>
      </p:sp>
      <p:sp>
        <p:nvSpPr>
          <p:cNvPr id="37" name="Oval 36"/>
          <p:cNvSpPr/>
          <p:nvPr/>
        </p:nvSpPr>
        <p:spPr>
          <a:xfrm>
            <a:off x="2209796" y="3378203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2E038901-3C13-4279-BA62-7BC47124EEF5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6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2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87595"/>
            <a:ext cx="6858000" cy="796226"/>
          </a:xfrm>
        </p:spPr>
        <p:txBody>
          <a:bodyPr>
            <a:normAutofit fontScale="90000"/>
          </a:bodyPr>
          <a:lstStyle/>
          <a:p>
            <a:r>
              <a:rPr lang="en-US" dirty="0"/>
              <a:t>Sites Project</a:t>
            </a:r>
            <a:br>
              <a:rPr lang="en-US" dirty="0"/>
            </a:br>
            <a:r>
              <a:rPr lang="en-US" dirty="0"/>
              <a:t>Analytical Modeling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676A900-D85B-441F-A317-9D72F484D54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164287" y="2218060"/>
            <a:ext cx="1143000" cy="702299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35312" rIns="35312" bIns="35312" anchor="ctr"/>
          <a:lstStyle/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Arial" charset="0"/>
              </a:rPr>
              <a:t>Hydrology &amp;</a:t>
            </a:r>
          </a:p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Arial" charset="0"/>
              </a:rPr>
              <a:t>System Operations</a:t>
            </a: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CALSIM II Merged Model, USRDOM (daily Model)</a:t>
            </a:r>
            <a:endParaRPr lang="en-US" sz="13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164286" y="2940600"/>
            <a:ext cx="1143000" cy="25598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600" dirty="0">
                <a:solidFill>
                  <a:srgbClr val="000000"/>
                </a:solidFill>
                <a:latin typeface="Arial" charset="0"/>
              </a:rPr>
              <a:t>Water supply impacts, river flows, exports, storage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164286" y="5500274"/>
            <a:ext cx="1145381" cy="28575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600" dirty="0">
                <a:solidFill>
                  <a:srgbClr val="000000"/>
                </a:solidFill>
                <a:latin typeface="Arial" charset="0"/>
              </a:rPr>
              <a:t>Salinity (EC, Cl, TDS, Br) and fingerprinting (EC, volume)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4164286" y="3606160"/>
            <a:ext cx="1143000" cy="407194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Arial" charset="0"/>
              </a:rPr>
              <a:t>Delta Hydrodynamics</a:t>
            </a: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DSM2-HYDRO</a:t>
            </a:r>
            <a:endParaRPr lang="en-US" sz="13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4164286" y="5043074"/>
            <a:ext cx="1143000" cy="40005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Arial" charset="0"/>
              </a:rPr>
              <a:t>Delta Water Quality</a:t>
            </a: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DSM2-QUAL</a:t>
            </a:r>
            <a:endParaRPr lang="en-US" sz="13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1878286" y="2920360"/>
            <a:ext cx="1371600" cy="51435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Arial" charset="0"/>
              </a:rPr>
              <a:t>Reservoir/River Temp</a:t>
            </a: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Reclamation HEC5Q</a:t>
            </a:r>
            <a:endParaRPr lang="en-US" sz="13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6107482" y="2740746"/>
            <a:ext cx="1195899" cy="379639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Arial" charset="0"/>
              </a:rPr>
              <a:t>Power </a:t>
            </a: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LTGEN, SWP Power, </a:t>
            </a:r>
            <a:br>
              <a:rPr lang="en-US" sz="825" b="1" dirty="0">
                <a:solidFill>
                  <a:srgbClr val="000000"/>
                </a:solidFill>
                <a:latin typeface="Arial" charset="0"/>
              </a:rPr>
            </a:b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NODOS Power, </a:t>
            </a:r>
            <a:br>
              <a:rPr lang="en-US" sz="825" b="1" dirty="0">
                <a:solidFill>
                  <a:srgbClr val="000000"/>
                </a:solidFill>
                <a:latin typeface="Arial" charset="0"/>
              </a:rPr>
            </a:br>
            <a:endParaRPr lang="en-US" sz="13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6078573" y="4177659"/>
            <a:ext cx="1227524" cy="62865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Arial" charset="0"/>
              </a:rPr>
              <a:t>Economics </a:t>
            </a: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SWAP, </a:t>
            </a: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CWEST, LCRBWQM/SBWQM</a:t>
            </a:r>
            <a:endParaRPr lang="en-US" sz="135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AutoShape 18"/>
          <p:cNvCxnSpPr>
            <a:cxnSpLocks noChangeShapeType="1"/>
            <a:stCxn id="6" idx="1"/>
            <a:endCxn id="9" idx="0"/>
          </p:cNvCxnSpPr>
          <p:nvPr/>
        </p:nvCxnSpPr>
        <p:spPr bwMode="auto">
          <a:xfrm rot="10800000" flipH="1" flipV="1">
            <a:off x="4164286" y="2569210"/>
            <a:ext cx="571499" cy="1036950"/>
          </a:xfrm>
          <a:prstGeom prst="bentConnector4">
            <a:avLst>
              <a:gd name="adj1" fmla="val -30000"/>
              <a:gd name="adj2" fmla="val 66932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5" name="AutoShape 19"/>
          <p:cNvCxnSpPr>
            <a:cxnSpLocks noChangeShapeType="1"/>
            <a:stCxn id="6" idx="1"/>
            <a:endCxn id="11" idx="0"/>
          </p:cNvCxnSpPr>
          <p:nvPr/>
        </p:nvCxnSpPr>
        <p:spPr bwMode="auto">
          <a:xfrm rot="10800000" flipV="1">
            <a:off x="2564087" y="2569210"/>
            <a:ext cx="1600201" cy="35115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" name="AutoShape 22"/>
          <p:cNvCxnSpPr>
            <a:cxnSpLocks noChangeShapeType="1"/>
            <a:stCxn id="11" idx="1"/>
            <a:endCxn id="24" idx="0"/>
          </p:cNvCxnSpPr>
          <p:nvPr/>
        </p:nvCxnSpPr>
        <p:spPr bwMode="auto">
          <a:xfrm rot="10800000" flipH="1" flipV="1">
            <a:off x="1878286" y="3177535"/>
            <a:ext cx="638175" cy="1000124"/>
          </a:xfrm>
          <a:prstGeom prst="bentConnector4">
            <a:avLst>
              <a:gd name="adj1" fmla="val -26866"/>
              <a:gd name="adj2" fmla="val 79568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7" name="AutoShape 26"/>
          <p:cNvCxnSpPr>
            <a:cxnSpLocks noChangeShapeType="1"/>
            <a:stCxn id="6" idx="3"/>
            <a:endCxn id="12" idx="0"/>
          </p:cNvCxnSpPr>
          <p:nvPr/>
        </p:nvCxnSpPr>
        <p:spPr bwMode="auto">
          <a:xfrm>
            <a:off x="5307287" y="2569210"/>
            <a:ext cx="1398145" cy="171536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8" name="AutoShape 27"/>
          <p:cNvCxnSpPr>
            <a:cxnSpLocks noChangeShapeType="1"/>
            <a:stCxn id="6" idx="3"/>
            <a:endCxn id="13" idx="3"/>
          </p:cNvCxnSpPr>
          <p:nvPr/>
        </p:nvCxnSpPr>
        <p:spPr bwMode="auto">
          <a:xfrm>
            <a:off x="5307287" y="2569210"/>
            <a:ext cx="1998810" cy="1922774"/>
          </a:xfrm>
          <a:prstGeom prst="bentConnector3">
            <a:avLst>
              <a:gd name="adj1" fmla="val 108578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9" name="AutoShape 28"/>
          <p:cNvCxnSpPr>
            <a:cxnSpLocks noChangeShapeType="1"/>
            <a:stCxn id="9" idx="3"/>
            <a:endCxn id="10" idx="0"/>
          </p:cNvCxnSpPr>
          <p:nvPr/>
        </p:nvCxnSpPr>
        <p:spPr bwMode="auto">
          <a:xfrm flipH="1">
            <a:off x="4735786" y="3809758"/>
            <a:ext cx="571500" cy="1233317"/>
          </a:xfrm>
          <a:prstGeom prst="bentConnector4">
            <a:avLst>
              <a:gd name="adj1" fmla="val -30000"/>
              <a:gd name="adj2" fmla="val 58254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4164286" y="4063359"/>
            <a:ext cx="1143000" cy="2571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600" dirty="0">
                <a:solidFill>
                  <a:srgbClr val="000000"/>
                </a:solidFill>
                <a:latin typeface="Arial" charset="0"/>
              </a:rPr>
              <a:t>Delta channel flows, stages, velocities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AutoShape 32"/>
          <p:cNvSpPr>
            <a:spLocks noChangeArrowheads="1"/>
          </p:cNvSpPr>
          <p:nvPr/>
        </p:nvSpPr>
        <p:spPr bwMode="auto">
          <a:xfrm>
            <a:off x="1878286" y="3491860"/>
            <a:ext cx="1371600" cy="22859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600" dirty="0">
                <a:solidFill>
                  <a:srgbClr val="000000"/>
                </a:solidFill>
                <a:latin typeface="Arial" charset="0"/>
              </a:rPr>
              <a:t>Reservoir, River temperatures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AutoShape 67"/>
          <p:cNvSpPr>
            <a:spLocks noChangeArrowheads="1"/>
          </p:cNvSpPr>
          <p:nvPr/>
        </p:nvSpPr>
        <p:spPr bwMode="auto">
          <a:xfrm>
            <a:off x="1935436" y="1853720"/>
            <a:ext cx="1162050" cy="61088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Arial" charset="0"/>
              </a:rPr>
              <a:t>Climate Change Modified Hydrology</a:t>
            </a:r>
          </a:p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Calibri"/>
              </a:rPr>
              <a:t>Sea Level Rise</a:t>
            </a:r>
            <a:endParaRPr lang="en-US" sz="825" u="sng" dirty="0">
              <a:solidFill>
                <a:srgbClr val="000000"/>
              </a:solidFill>
              <a:latin typeface="Arial" charset="0"/>
            </a:endParaRP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VIC, ANN</a:t>
            </a:r>
            <a:endParaRPr lang="en-US" sz="135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3" name="AutoShape 68"/>
          <p:cNvCxnSpPr>
            <a:cxnSpLocks noChangeShapeType="1"/>
            <a:stCxn id="22" idx="3"/>
            <a:endCxn id="6" idx="0"/>
          </p:cNvCxnSpPr>
          <p:nvPr/>
        </p:nvCxnSpPr>
        <p:spPr bwMode="auto">
          <a:xfrm>
            <a:off x="3097486" y="2159160"/>
            <a:ext cx="1638301" cy="589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1935436" y="4177659"/>
            <a:ext cx="1162050" cy="5715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825" u="sng" dirty="0">
                <a:solidFill>
                  <a:srgbClr val="000000"/>
                </a:solidFill>
                <a:latin typeface="Arial" charset="0"/>
              </a:rPr>
              <a:t>Fisheries</a:t>
            </a: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Early Lifstage Mortality, SALMOD,</a:t>
            </a:r>
          </a:p>
          <a:p>
            <a:pPr algn="ctr" defTabSz="685800">
              <a:defRPr/>
            </a:pPr>
            <a:r>
              <a:rPr lang="en-US" sz="825" b="1" dirty="0">
                <a:solidFill>
                  <a:srgbClr val="000000"/>
                </a:solidFill>
                <a:latin typeface="Arial" charset="0"/>
              </a:rPr>
              <a:t>WRCLCM (IOS), OBAN</a:t>
            </a:r>
            <a:endParaRPr lang="en-US" sz="135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" name="AutoShape 27"/>
          <p:cNvCxnSpPr>
            <a:cxnSpLocks noChangeShapeType="1"/>
            <a:stCxn id="12" idx="1"/>
            <a:endCxn id="13" idx="0"/>
          </p:cNvCxnSpPr>
          <p:nvPr/>
        </p:nvCxnSpPr>
        <p:spPr bwMode="auto">
          <a:xfrm rot="10800000" flipH="1" flipV="1">
            <a:off x="6107482" y="2930565"/>
            <a:ext cx="584853" cy="1247094"/>
          </a:xfrm>
          <a:prstGeom prst="bentConnector4">
            <a:avLst>
              <a:gd name="adj1" fmla="val -29315"/>
              <a:gd name="adj2" fmla="val 5761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6" name="AutoShape 32"/>
          <p:cNvSpPr>
            <a:spLocks noChangeArrowheads="1"/>
          </p:cNvSpPr>
          <p:nvPr/>
        </p:nvSpPr>
        <p:spPr bwMode="auto">
          <a:xfrm>
            <a:off x="6164536" y="4863460"/>
            <a:ext cx="1085850" cy="28456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600" dirty="0">
                <a:solidFill>
                  <a:srgbClr val="000000"/>
                </a:solidFill>
                <a:latin typeface="Arial" charset="0"/>
              </a:rPr>
              <a:t>Quantification of </a:t>
            </a:r>
            <a:br>
              <a:rPr lang="en-US" sz="600" dirty="0">
                <a:solidFill>
                  <a:srgbClr val="000000"/>
                </a:solidFill>
                <a:latin typeface="Arial" charset="0"/>
              </a:rPr>
            </a:br>
            <a:r>
              <a:rPr lang="en-US" sz="600" dirty="0">
                <a:solidFill>
                  <a:srgbClr val="000000"/>
                </a:solidFill>
                <a:latin typeface="Arial" charset="0"/>
              </a:rPr>
              <a:t>Economic Benefits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AutoShape 28"/>
          <p:cNvCxnSpPr>
            <a:cxnSpLocks noChangeShapeType="1"/>
            <a:stCxn id="9" idx="1"/>
            <a:endCxn id="24" idx="3"/>
          </p:cNvCxnSpPr>
          <p:nvPr/>
        </p:nvCxnSpPr>
        <p:spPr bwMode="auto">
          <a:xfrm rot="10800000" flipV="1">
            <a:off x="3097486" y="3809757"/>
            <a:ext cx="1066800" cy="653653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8" name="AutoShape 28"/>
          <p:cNvCxnSpPr>
            <a:cxnSpLocks noChangeShapeType="1"/>
            <a:stCxn id="10" idx="3"/>
            <a:endCxn id="13" idx="1"/>
          </p:cNvCxnSpPr>
          <p:nvPr/>
        </p:nvCxnSpPr>
        <p:spPr bwMode="auto">
          <a:xfrm flipV="1">
            <a:off x="5307287" y="4491984"/>
            <a:ext cx="771286" cy="75111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6140004" y="3177535"/>
            <a:ext cx="1085850" cy="208234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600" dirty="0">
                <a:solidFill>
                  <a:srgbClr val="000000"/>
                </a:solidFill>
                <a:latin typeface="Arial" charset="0"/>
              </a:rPr>
              <a:t>Net Generation and Use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>
            <a:off x="1935436" y="4806309"/>
            <a:ext cx="1143000" cy="2571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514"/>
            </a:solidFill>
            <a:round/>
            <a:headEnd/>
            <a:tailEnd/>
          </a:ln>
          <a:effectLst/>
        </p:spPr>
        <p:txBody>
          <a:bodyPr lIns="35312" tIns="17657" rIns="35312" bIns="17657" anchor="ctr"/>
          <a:lstStyle/>
          <a:p>
            <a:pPr algn="ctr" defTabSz="685800">
              <a:defRPr/>
            </a:pPr>
            <a:r>
              <a:rPr lang="en-US" sz="600" dirty="0">
                <a:solidFill>
                  <a:srgbClr val="000000"/>
                </a:solidFill>
                <a:latin typeface="Arial" charset="0"/>
              </a:rPr>
              <a:t>Survival, Potential Production, Population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AutoShape 28"/>
          <p:cNvCxnSpPr>
            <a:cxnSpLocks noChangeShapeType="1"/>
          </p:cNvCxnSpPr>
          <p:nvPr/>
        </p:nvCxnSpPr>
        <p:spPr bwMode="auto">
          <a:xfrm rot="10800000">
            <a:off x="1918147" y="2153397"/>
            <a:ext cx="2228850" cy="3083939"/>
          </a:xfrm>
          <a:prstGeom prst="bentConnector3">
            <a:avLst>
              <a:gd name="adj1" fmla="val 115966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257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91E8-38C1-4F97-9700-B1B01551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6864D-0FB8-4A88-88AC-E47C3167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D1142-41C1-40E4-BC3B-5DD53832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78E5-A448-4DC9-AFE7-344217145020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874A7-FAD2-49AD-81E8-3D7CEDEA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22" y="834620"/>
            <a:ext cx="8751419" cy="55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4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91E8-38C1-4F97-9700-B1B01551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6864D-0FB8-4A88-88AC-E47C3167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D1142-41C1-40E4-BC3B-5DD53832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78E5-A448-4DC9-AFE7-344217145020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BF2BA-D377-43BC-A313-7DD27DBAD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7" y="693471"/>
            <a:ext cx="8774972" cy="553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77685"/>
      </p:ext>
    </p:extLst>
  </p:cSld>
  <p:clrMapOvr>
    <a:masterClrMapping/>
  </p:clrMapOvr>
</p:sld>
</file>

<file path=ppt/theme/theme1.xml><?xml version="1.0" encoding="utf-8"?>
<a:theme xmlns:a="http://schemas.openxmlformats.org/drawingml/2006/main" name="7_Office Theme">
  <a:themeElements>
    <a:clrScheme name="Sites">
      <a:dk1>
        <a:srgbClr val="3B6B7A"/>
      </a:dk1>
      <a:lt1>
        <a:srgbClr val="FFFFFF"/>
      </a:lt1>
      <a:dk2>
        <a:srgbClr val="274954"/>
      </a:dk2>
      <a:lt2>
        <a:srgbClr val="E7E6E6"/>
      </a:lt2>
      <a:accent1>
        <a:srgbClr val="017BBA"/>
      </a:accent1>
      <a:accent2>
        <a:srgbClr val="0065A1"/>
      </a:accent2>
      <a:accent3>
        <a:srgbClr val="A5A5A5"/>
      </a:accent3>
      <a:accent4>
        <a:srgbClr val="02773C"/>
      </a:accent4>
      <a:accent5>
        <a:srgbClr val="0B4D43"/>
      </a:accent5>
      <a:accent6>
        <a:srgbClr val="44A13E"/>
      </a:accent6>
      <a:hlink>
        <a:srgbClr val="017BBA"/>
      </a:hlink>
      <a:folHlink>
        <a:srgbClr val="0065A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tes_ppt_master-template_v1_standard-size.potx" id="{0442ABC5-2908-4671-831F-2417572BDD20}" vid="{3F319357-B9D5-4141-B507-BFFEA4A04AEB}"/>
    </a:ext>
  </a:extLst>
</a:theme>
</file>

<file path=ppt/theme/theme2.xml><?xml version="1.0" encoding="utf-8"?>
<a:theme xmlns:a="http://schemas.openxmlformats.org/drawingml/2006/main" name="13_Office Theme">
  <a:themeElements>
    <a:clrScheme name="Sites">
      <a:dk1>
        <a:srgbClr val="3B6B7A"/>
      </a:dk1>
      <a:lt1>
        <a:srgbClr val="FFFFFF"/>
      </a:lt1>
      <a:dk2>
        <a:srgbClr val="274954"/>
      </a:dk2>
      <a:lt2>
        <a:srgbClr val="E7E6E6"/>
      </a:lt2>
      <a:accent1>
        <a:srgbClr val="017BBA"/>
      </a:accent1>
      <a:accent2>
        <a:srgbClr val="0065A1"/>
      </a:accent2>
      <a:accent3>
        <a:srgbClr val="A5A5A5"/>
      </a:accent3>
      <a:accent4>
        <a:srgbClr val="02773C"/>
      </a:accent4>
      <a:accent5>
        <a:srgbClr val="0B4D43"/>
      </a:accent5>
      <a:accent6>
        <a:srgbClr val="44A13E"/>
      </a:accent6>
      <a:hlink>
        <a:srgbClr val="017BBA"/>
      </a:hlink>
      <a:folHlink>
        <a:srgbClr val="0065A1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tes_ppt_master-template_v1_standard-size.potx" id="{0442ABC5-2908-4671-831F-2417572BDD20}" vid="{3F319357-B9D5-4141-B507-BFFEA4A04AEB}"/>
    </a:ext>
  </a:extLst>
</a:theme>
</file>

<file path=ppt/theme/theme3.xml><?xml version="1.0" encoding="utf-8"?>
<a:theme xmlns:a="http://schemas.openxmlformats.org/drawingml/2006/main" name="14_Office Theme">
  <a:themeElements>
    <a:clrScheme name="Sites">
      <a:dk1>
        <a:srgbClr val="3B6B7A"/>
      </a:dk1>
      <a:lt1>
        <a:srgbClr val="FFFFFF"/>
      </a:lt1>
      <a:dk2>
        <a:srgbClr val="274954"/>
      </a:dk2>
      <a:lt2>
        <a:srgbClr val="E7E6E6"/>
      </a:lt2>
      <a:accent1>
        <a:srgbClr val="017BBA"/>
      </a:accent1>
      <a:accent2>
        <a:srgbClr val="0065A1"/>
      </a:accent2>
      <a:accent3>
        <a:srgbClr val="A5A5A5"/>
      </a:accent3>
      <a:accent4>
        <a:srgbClr val="02773C"/>
      </a:accent4>
      <a:accent5>
        <a:srgbClr val="0B4D43"/>
      </a:accent5>
      <a:accent6>
        <a:srgbClr val="44A13E"/>
      </a:accent6>
      <a:hlink>
        <a:srgbClr val="017BBA"/>
      </a:hlink>
      <a:folHlink>
        <a:srgbClr val="0065A1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2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ites_ppt_master-template_v1_standard-size.potx" id="{0442ABC5-2908-4671-831F-2417572BDD20}" vid="{3F319357-B9D5-4141-B507-BFFEA4A04AEB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C9F72D8CE3164E9E00598FF5FB7504" ma:contentTypeVersion="16" ma:contentTypeDescription="Create a new document." ma:contentTypeScope="" ma:versionID="ed6e46ea5ce0f3b3addca53e66f76780">
  <xsd:schema xmlns:xsd="http://www.w3.org/2001/XMLSchema" xmlns:xs="http://www.w3.org/2001/XMLSchema" xmlns:p="http://schemas.microsoft.com/office/2006/metadata/properties" xmlns:ns2="5b684c87-f0ae-43da-89ec-f872daee15c5" xmlns:ns3="d9320a93-a9f0-4135-97e0-380ac3311a04" targetNamespace="http://schemas.microsoft.com/office/2006/metadata/properties" ma:root="true" ma:fieldsID="161bd695c2c89c00e377405a4abdf06d" ns2:_="" ns3:_="">
    <xsd:import namespace="5b684c87-f0ae-43da-89ec-f872daee15c5"/>
    <xsd:import namespace="d9320a93-a9f0-4135-97e0-380ac3311a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84c87-f0ae-43da-89ec-f872daee15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cb67e9b-c4e4-4b3c-a037-e57c4b497c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20a93-a9f0-4135-97e0-380ac3311a04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f92a911-49a9-4262-9015-a0e2183af27b}" ma:internalName="TaxCatchAll" ma:showField="CatchAllData" ma:web="d9320a93-a9f0-4135-97e0-380ac3311a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9320a93-a9f0-4135-97e0-380ac3311a04">W2DYDCZSR3KP-599401305-18697</_dlc_DocId>
    <_dlc_DocIdUrl xmlns="d9320a93-a9f0-4135-97e0-380ac3311a04">
      <Url>https://sitesreservoirproject.sharepoint.com/EnvPlanning/_layouts/15/DocIdRedir.aspx?ID=W2DYDCZSR3KP-599401305-18697</Url>
      <Description>W2DYDCZSR3KP-599401305-18697</Description>
    </_dlc_DocIdUrl>
    <lcf76f155ced4ddcb4097134ff3c332f xmlns="5b684c87-f0ae-43da-89ec-f872daee15c5">
      <Terms xmlns="http://schemas.microsoft.com/office/infopath/2007/PartnerControls"/>
    </lcf76f155ced4ddcb4097134ff3c332f>
    <TaxCatchAll xmlns="d9320a93-a9f0-4135-97e0-380ac3311a04" xsi:nil="true"/>
  </documentManagement>
</p:properties>
</file>

<file path=customXml/itemProps1.xml><?xml version="1.0" encoding="utf-8"?>
<ds:datastoreItem xmlns:ds="http://schemas.openxmlformats.org/officeDocument/2006/customXml" ds:itemID="{0E557E9A-8185-4384-95E0-E67C865A0C20}"/>
</file>

<file path=customXml/itemProps2.xml><?xml version="1.0" encoding="utf-8"?>
<ds:datastoreItem xmlns:ds="http://schemas.openxmlformats.org/officeDocument/2006/customXml" ds:itemID="{E7C7DD39-8FE4-40EA-B686-29FA284B6DD0}"/>
</file>

<file path=customXml/itemProps3.xml><?xml version="1.0" encoding="utf-8"?>
<ds:datastoreItem xmlns:ds="http://schemas.openxmlformats.org/officeDocument/2006/customXml" ds:itemID="{F537CA8E-C718-40CF-857F-B1358E5DFECC}"/>
</file>

<file path=customXml/itemProps4.xml><?xml version="1.0" encoding="utf-8"?>
<ds:datastoreItem xmlns:ds="http://schemas.openxmlformats.org/officeDocument/2006/customXml" ds:itemID="{51B97F5A-18B3-4309-8C78-FE756B96232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1219</TotalTime>
  <Words>852</Words>
  <Application>Microsoft Office PowerPoint</Application>
  <PresentationFormat>On-screen Show (4:3)</PresentationFormat>
  <Paragraphs>271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Montserrat</vt:lpstr>
      <vt:lpstr>Montserrat-Regular</vt:lpstr>
      <vt:lpstr>Tahoma</vt:lpstr>
      <vt:lpstr>Times New Roman</vt:lpstr>
      <vt:lpstr>Tw Cen MT Condensed Extra Bold</vt:lpstr>
      <vt:lpstr>Wingdings</vt:lpstr>
      <vt:lpstr>7_Office Theme</vt:lpstr>
      <vt:lpstr>13_Office Theme</vt:lpstr>
      <vt:lpstr>14_Office Theme</vt:lpstr>
      <vt:lpstr>Office Theme</vt:lpstr>
      <vt:lpstr>10_Office Theme</vt:lpstr>
      <vt:lpstr>PowerPoint Presentation</vt:lpstr>
      <vt:lpstr>Agenda</vt:lpstr>
      <vt:lpstr>Purpose of the 60-day</vt:lpstr>
      <vt:lpstr>Anticipated Issues</vt:lpstr>
      <vt:lpstr>Regional Map</vt:lpstr>
      <vt:lpstr>Project Facilities</vt:lpstr>
      <vt:lpstr>Sites Project Analytical Modeling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Daily Operations Model Watershed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Watson</dc:creator>
  <cp:lastModifiedBy>Rob Thomson</cp:lastModifiedBy>
  <cp:revision>84</cp:revision>
  <dcterms:created xsi:type="dcterms:W3CDTF">2018-03-13T18:37:59Z</dcterms:created>
  <dcterms:modified xsi:type="dcterms:W3CDTF">2019-06-04T03:43:44Z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0x01010013C9F72D8CE3164E9E00598FF5FB7504</vt:lpwstr>
  </property>
  <property fmtid="{D5CDD505-2E9C-101B-9397-08002B2CF9AE}" pid="3" name="_dlc_DocIdItemGuid">
    <vt:lpwstr>85409d04-3d98-455c-8d3e-54706365ce9d</vt:lpwstr>
  </property>
</Properties>
</file>